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Barlow" pitchFamily="2" charset="77"/>
      <p:regular r:id="rId12"/>
    </p:embeddedFont>
    <p:embeddedFont>
      <p:font typeface="Barlow Bold" pitchFamily="2" charset="77"/>
      <p:regular r:id="rId13"/>
      <p:bold r:id="rId14"/>
    </p:embeddedFont>
    <p:embeddedFont>
      <p:font typeface="Barlow Semi-Bold" pitchFamily="2" charset="77"/>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5234" autoAdjust="0"/>
  </p:normalViewPr>
  <p:slideViewPr>
    <p:cSldViewPr>
      <p:cViewPr varScale="1">
        <p:scale>
          <a:sx n="62" d="100"/>
          <a:sy n="62" d="100"/>
        </p:scale>
        <p:origin x="12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6402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One fifth of all the world's trade is in services, and over half of that is in digitally delivered services</a:t>
            </a:r>
          </a:p>
          <a:p>
            <a:endParaRPr lang="en-US" dirty="0"/>
          </a:p>
          <a:p>
            <a:r>
              <a:rPr lang="en-US" dirty="0"/>
              <a:t>Digitally delivered services grew 9% year over year, well outpacing trade in all other categories.</a:t>
            </a:r>
          </a:p>
          <a:p>
            <a:endParaRPr lang="en-US" dirty="0"/>
          </a:p>
          <a:p>
            <a:r>
              <a:rPr lang="en-US" dirty="0"/>
              <a:t>The top exporters of digitally delivered services are the United States ($649bn), the United Kingdom ($438bn), Ireland ($328bn), India ($257bn), and Germany ($248bn) (https://www.wto.org/english/res_e/booksp_e/trade_outlook24_e.pdf page 45).</a:t>
            </a:r>
          </a:p>
          <a:p>
            <a:endParaRPr lang="en-US" dirty="0"/>
          </a:p>
          <a:p>
            <a:r>
              <a:rPr lang="en-US" dirty="0"/>
              <a:t>This trade is threatened by isolationism and protectionism on the rise around the world.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These are the top policies that the United States has pursued since the turn of the millennium to support free digital trade. </a:t>
            </a:r>
          </a:p>
          <a:p>
            <a:endParaRPr lang="en-US" dirty="0"/>
          </a:p>
          <a:p>
            <a:r>
              <a:rPr lang="en-US" dirty="0"/>
              <a:t>Many countries are pursuing policies to force local storage and processing of data. If an app developer acquires a single user in a country with a data localization requirement, they may need to pay for separate storage and processing of that data in the country, while ensuring that any data pertaining to the single user stays within that country’s borders. Requiring this level of data management adds an unnecessary layer of complexity and is often beyond the technical and financial capacities of businesses.</a:t>
            </a:r>
          </a:p>
          <a:p>
            <a:endParaRPr lang="en-US" dirty="0"/>
          </a:p>
          <a:p>
            <a:r>
              <a:rPr lang="en-US" dirty="0"/>
              <a:t>Many other types of business rely on cross-border data flows, like healthcare clinical trials, small manufacturers. Data localization mandates harms these businesses as much as it does tech companies.</a:t>
            </a:r>
          </a:p>
          <a:p>
            <a:endParaRPr lang="en-US" dirty="0"/>
          </a:p>
          <a:p>
            <a:r>
              <a:rPr lang="en-US" dirty="0"/>
              <a:t>App makers depend on intellectual property (IP) protection for success. Some governments have</a:t>
            </a:r>
          </a:p>
          <a:p>
            <a:r>
              <a:rPr lang="en-US" dirty="0"/>
              <a:t>proposed or implemented policies that make legal market entry contingent upon the transfer of proprietary source code. For app developers and tech companies, the transfer of source code presents an untenable risk of theft and piracy.  IP violations lead to customer data loss, interruption of service, revenue loss, and reputational damage – each alone is a potential “end-of-life” occurrence for a business. Strong and fair protection of intellectual property for copyrights, patents, trademarks, and trade secrets is essential.</a:t>
            </a:r>
          </a:p>
          <a:p>
            <a:endParaRPr lang="en-US" dirty="0"/>
          </a:p>
          <a:p>
            <a:r>
              <a:rPr lang="en-US" dirty="0"/>
              <a:t>Digital trade tariffs are</a:t>
            </a:r>
          </a:p>
          <a:p>
            <a:r>
              <a:rPr lang="en-US" dirty="0"/>
              <a:t>inherently anti-American. The digital services sector generates $2.3 billion in revenue annually and</a:t>
            </a:r>
          </a:p>
          <a:p>
            <a:r>
              <a:rPr lang="en-US" dirty="0"/>
              <a:t>supports thousands of U.S. jobs. r small businesses need</a:t>
            </a:r>
          </a:p>
          <a:p>
            <a:r>
              <a:rPr lang="en-US" dirty="0"/>
              <a:t>protection from e-commerce tariffs to continue to do business. E-commerce tariffs are trade barriers that</a:t>
            </a:r>
          </a:p>
          <a:p>
            <a:r>
              <a:rPr lang="en-US" dirty="0"/>
              <a:t>give preferential treatment to the narrow set of companies whose digital supply chains stop at national</a:t>
            </a:r>
          </a:p>
          <a:p>
            <a:r>
              <a:rPr lang="en-US" dirty="0"/>
              <a:t>borders. These barriers, and others that designate "gatekeeper" entities like the European Digital Markets Act, threaten global digital trade.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Right now, we live in the era of the digital trade superhighway. I like it because…</a:t>
            </a:r>
          </a:p>
          <a:p>
            <a:endParaRPr lang="en-US" dirty="0"/>
          </a:p>
          <a:p>
            <a:r>
              <a:rPr lang="en-US" dirty="0"/>
              <a:t>World governments and organizations like the WTO have long supported free digital trade through moratoria on e-commerce tariffs, opposition to forced sharing of source code, and other pro-trade policies. </a:t>
            </a:r>
          </a:p>
          <a:p>
            <a:endParaRPr lang="en-US" dirty="0"/>
          </a:p>
          <a:p>
            <a:r>
              <a:rPr lang="en-US" dirty="0"/>
              <a:t>These policies support the free trade autobahn, where businesses can provide their services over the internet with very little friction from overburdensome regulation. </a:t>
            </a:r>
          </a:p>
          <a:p>
            <a:endParaRPr lang="en-US" dirty="0"/>
          </a:p>
          <a:p>
            <a:r>
              <a:rPr lang="en-US" dirty="0"/>
              <a:t>That's why I can order my favorite embroidery supplies from France without having to go to France or send them something in the mail. It's also why American services companies can compete globally.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United States has historically been one of the strongest worldwide supporters of free digital trade and the free flow of information. </a:t>
            </a:r>
          </a:p>
          <a:p>
            <a:endParaRPr lang="en-US"/>
          </a:p>
          <a:p>
            <a:r>
              <a:rPr lang="en-US"/>
              <a:t>If our government continues to step back from this role, at best we can expect a heavy-handed regulatory regime like that found in the EU to dominate.</a:t>
            </a:r>
          </a:p>
          <a:p>
            <a:endParaRPr lang="en-US"/>
          </a:p>
          <a:p>
            <a:r>
              <a:rPr lang="en-US"/>
              <a:t>At worst, a country actively hostile to US interests like Russia or China will fill the vacuum with their antidemocratic norms and lack of regard for intellectual property.</a:t>
            </a:r>
          </a:p>
          <a:p>
            <a:endParaRPr lang="en-US"/>
          </a:p>
          <a:p>
            <a:r>
              <a:rPr lang="en-US"/>
              <a:t>We will start to see traffic jams and toll plazas slowing down movement on our superhighway, and giant corporations will get an EZ Pass, small business will be stuck digging change out of the cupholder.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new administration offers an array of both challenges and opportunities when we think about supporting free digital trade. SAFE, SECURE, PROSPEROUS</a:t>
            </a:r>
          </a:p>
          <a:p>
            <a:endParaRPr lang="en-US" dirty="0"/>
          </a:p>
          <a:p>
            <a:r>
              <a:rPr lang="en-US" dirty="0"/>
              <a:t>Firstly, some positives. Free digital trade naturally benefits American companies because of our large amount of exported services. It also benefits American consumers because of the lower costs of accessing services from all over the world. It's an easy win to talk about.</a:t>
            </a:r>
          </a:p>
          <a:p>
            <a:endParaRPr lang="en-US" dirty="0"/>
          </a:p>
          <a:p>
            <a:r>
              <a:rPr lang="en-US" dirty="0"/>
              <a:t>A strong stance on free digital trade would also push back against foreign adversaries and ensure American primacy on the world stage. Another big win in line with the President's desire to put America first.</a:t>
            </a:r>
          </a:p>
          <a:p>
            <a:endParaRPr lang="en-US" dirty="0"/>
          </a:p>
          <a:p>
            <a:r>
              <a:rPr lang="en-US" dirty="0"/>
              <a:t>And of course, free digital trade opens up new markets for US goods and services, growing the economy.</a:t>
            </a:r>
          </a:p>
          <a:p>
            <a:endParaRPr lang="en-US" dirty="0"/>
          </a:p>
          <a:p>
            <a:r>
              <a:rPr lang="en-US" dirty="0"/>
              <a:t>Some disadvantages, or things to consider in positioning free digital trade include this Administration's preference so far for hard power over soft power. Trade agreements are generally a softer form of power, with less obvious results.</a:t>
            </a:r>
          </a:p>
          <a:p>
            <a:endParaRPr lang="en-US" dirty="0"/>
          </a:p>
          <a:p>
            <a:r>
              <a:rPr lang="en-US" dirty="0"/>
              <a:t>Trade agreements also run counter to the Administration's preferred isolationist stance, deepening ties between countries. While improving relations worldwide might be helpful when looking to impart democratic values or ensure fair treatment of American companies across the world, this administration seems more interested in attempts to onshore all business instead of specialize.</a:t>
            </a:r>
          </a:p>
          <a:p>
            <a:endParaRPr lang="en-US" dirty="0"/>
          </a:p>
          <a:p>
            <a:r>
              <a:rPr lang="en-US" dirty="0"/>
              <a:t>This administration has also demonstrated a disregard for established norms, including in trade policy. Engaging at the WTO and pursuing trade agreements are traditional methods of enacting trade policy rather than drastic changes to previous behavior.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F7F7F7"/>
            </a:solidFill>
            <a:prstDash val="solid"/>
            <a:headEnd type="none" w="sm" len="sm"/>
            <a:tailEnd type="none" w="sm" len="sm"/>
          </a:ln>
        </p:spPr>
        <p:txBody>
          <a:bodyPr/>
          <a:lstStyle/>
          <a:p>
            <a:endParaRPr lang="en-US"/>
          </a:p>
        </p:txBody>
      </p:sp>
      <p:grpSp>
        <p:nvGrpSpPr>
          <p:cNvPr id="3" name="Group 3"/>
          <p:cNvGrpSpPr/>
          <p:nvPr/>
        </p:nvGrpSpPr>
        <p:grpSpPr>
          <a:xfrm>
            <a:off x="10686333" y="7898130"/>
            <a:ext cx="6572973" cy="1226820"/>
            <a:chOff x="0" y="0"/>
            <a:chExt cx="1731153" cy="323113"/>
          </a:xfrm>
        </p:grpSpPr>
        <p:sp>
          <p:nvSpPr>
            <p:cNvPr id="4" name="Freeform 4"/>
            <p:cNvSpPr/>
            <p:nvPr/>
          </p:nvSpPr>
          <p:spPr>
            <a:xfrm>
              <a:off x="0" y="0"/>
              <a:ext cx="1731153" cy="323113"/>
            </a:xfrm>
            <a:custGeom>
              <a:avLst/>
              <a:gdLst/>
              <a:ahLst/>
              <a:cxnLst/>
              <a:rect l="l" t="t" r="r" b="b"/>
              <a:pathLst>
                <a:path w="1731153" h="323113">
                  <a:moveTo>
                    <a:pt x="60070" y="0"/>
                  </a:moveTo>
                  <a:lnTo>
                    <a:pt x="1671083" y="0"/>
                  </a:lnTo>
                  <a:cubicBezTo>
                    <a:pt x="1687015" y="0"/>
                    <a:pt x="1702294" y="6329"/>
                    <a:pt x="1713559" y="17594"/>
                  </a:cubicBezTo>
                  <a:cubicBezTo>
                    <a:pt x="1724825" y="28859"/>
                    <a:pt x="1731153" y="44138"/>
                    <a:pt x="1731153" y="60070"/>
                  </a:cubicBezTo>
                  <a:lnTo>
                    <a:pt x="1731153" y="263043"/>
                  </a:lnTo>
                  <a:cubicBezTo>
                    <a:pt x="1731153" y="278975"/>
                    <a:pt x="1724825" y="294254"/>
                    <a:pt x="1713559" y="305519"/>
                  </a:cubicBezTo>
                  <a:cubicBezTo>
                    <a:pt x="1702294" y="316784"/>
                    <a:pt x="1687015" y="323113"/>
                    <a:pt x="1671083" y="323113"/>
                  </a:cubicBezTo>
                  <a:lnTo>
                    <a:pt x="60070" y="323113"/>
                  </a:lnTo>
                  <a:cubicBezTo>
                    <a:pt x="44138" y="323113"/>
                    <a:pt x="28859" y="316784"/>
                    <a:pt x="17594" y="305519"/>
                  </a:cubicBezTo>
                  <a:cubicBezTo>
                    <a:pt x="6329" y="294254"/>
                    <a:pt x="0" y="278975"/>
                    <a:pt x="0" y="263043"/>
                  </a:cubicBezTo>
                  <a:lnTo>
                    <a:pt x="0" y="60070"/>
                  </a:lnTo>
                  <a:cubicBezTo>
                    <a:pt x="0" y="44138"/>
                    <a:pt x="6329" y="28859"/>
                    <a:pt x="17594" y="17594"/>
                  </a:cubicBezTo>
                  <a:cubicBezTo>
                    <a:pt x="28859" y="6329"/>
                    <a:pt x="44138" y="0"/>
                    <a:pt x="60070" y="0"/>
                  </a:cubicBezTo>
                  <a:close/>
                </a:path>
              </a:pathLst>
            </a:custGeom>
            <a:solidFill>
              <a:srgbClr val="FFFFFF"/>
            </a:solidFill>
          </p:spPr>
          <p:txBody>
            <a:bodyPr/>
            <a:lstStyle/>
            <a:p>
              <a:endParaRPr lang="en-US"/>
            </a:p>
          </p:txBody>
        </p:sp>
        <p:sp>
          <p:nvSpPr>
            <p:cNvPr id="5" name="TextBox 5"/>
            <p:cNvSpPr txBox="1"/>
            <p:nvPr/>
          </p:nvSpPr>
          <p:spPr>
            <a:xfrm>
              <a:off x="0" y="-66675"/>
              <a:ext cx="1731153" cy="389788"/>
            </a:xfrm>
            <a:prstGeom prst="rect">
              <a:avLst/>
            </a:prstGeom>
          </p:spPr>
          <p:txBody>
            <a:bodyPr lIns="50800" tIns="50800" rIns="50800" bIns="50800" rtlCol="0" anchor="ctr"/>
            <a:lstStyle/>
            <a:p>
              <a:pPr algn="ctr">
                <a:lnSpc>
                  <a:spcPts val="3450"/>
                </a:lnSpc>
              </a:pPr>
              <a:endParaRPr/>
            </a:p>
          </p:txBody>
        </p:sp>
      </p:grpSp>
      <p:sp>
        <p:nvSpPr>
          <p:cNvPr id="6" name="Freeform 6"/>
          <p:cNvSpPr/>
          <p:nvPr/>
        </p:nvSpPr>
        <p:spPr>
          <a:xfrm>
            <a:off x="11165018" y="8165462"/>
            <a:ext cx="5615603" cy="692156"/>
          </a:xfrm>
          <a:custGeom>
            <a:avLst/>
            <a:gdLst/>
            <a:ahLst/>
            <a:cxnLst/>
            <a:rect l="l" t="t" r="r" b="b"/>
            <a:pathLst>
              <a:path w="5615603" h="692156">
                <a:moveTo>
                  <a:pt x="0" y="0"/>
                </a:moveTo>
                <a:lnTo>
                  <a:pt x="5615603" y="0"/>
                </a:lnTo>
                <a:lnTo>
                  <a:pt x="5615603" y="692156"/>
                </a:lnTo>
                <a:lnTo>
                  <a:pt x="0" y="692156"/>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006882" y="4738317"/>
            <a:ext cx="16230600" cy="639076"/>
          </a:xfrm>
          <a:prstGeom prst="rect">
            <a:avLst/>
          </a:prstGeom>
        </p:spPr>
        <p:txBody>
          <a:bodyPr lIns="0" tIns="0" rIns="0" bIns="0" rtlCol="0" anchor="t">
            <a:spAutoFit/>
          </a:bodyPr>
          <a:lstStyle/>
          <a:p>
            <a:pPr algn="l">
              <a:lnSpc>
                <a:spcPts val="5200"/>
              </a:lnSpc>
              <a:spcBef>
                <a:spcPct val="0"/>
              </a:spcBef>
            </a:pPr>
            <a:r>
              <a:rPr lang="en-US" sz="3714" b="1">
                <a:solidFill>
                  <a:srgbClr val="F7F7F7"/>
                </a:solidFill>
                <a:latin typeface="Barlow Semi-Bold"/>
                <a:ea typeface="Barlow Semi-Bold"/>
                <a:cs typeface="Barlow Semi-Bold"/>
                <a:sym typeface="Barlow Semi-Bold"/>
              </a:rPr>
              <a:t>State of the Net Lightning talk</a:t>
            </a:r>
          </a:p>
        </p:txBody>
      </p:sp>
      <p:sp>
        <p:nvSpPr>
          <p:cNvPr id="8" name="TextBox 8"/>
          <p:cNvSpPr txBox="1"/>
          <p:nvPr/>
        </p:nvSpPr>
        <p:spPr>
          <a:xfrm>
            <a:off x="850974" y="1335265"/>
            <a:ext cx="16408332" cy="3081235"/>
          </a:xfrm>
          <a:prstGeom prst="rect">
            <a:avLst/>
          </a:prstGeom>
        </p:spPr>
        <p:txBody>
          <a:bodyPr lIns="0" tIns="0" rIns="0" bIns="0" rtlCol="0" anchor="t">
            <a:spAutoFit/>
          </a:bodyPr>
          <a:lstStyle/>
          <a:p>
            <a:pPr algn="l">
              <a:lnSpc>
                <a:spcPts val="7881"/>
              </a:lnSpc>
            </a:pPr>
            <a:r>
              <a:rPr lang="en-US" sz="8661" b="1">
                <a:solidFill>
                  <a:srgbClr val="F7F7F7"/>
                </a:solidFill>
                <a:latin typeface="Barlow Bold"/>
                <a:ea typeface="Barlow Bold"/>
                <a:cs typeface="Barlow Bold"/>
                <a:sym typeface="Barlow Bold"/>
              </a:rPr>
              <a:t>Free Flow of Information Shapes the Internet. What Happens if Information is Restricted?</a:t>
            </a:r>
          </a:p>
        </p:txBody>
      </p:sp>
      <p:sp>
        <p:nvSpPr>
          <p:cNvPr id="9" name="TextBox 9"/>
          <p:cNvSpPr txBox="1"/>
          <p:nvPr/>
        </p:nvSpPr>
        <p:spPr>
          <a:xfrm>
            <a:off x="1028706" y="7612380"/>
            <a:ext cx="7862435" cy="1731645"/>
          </a:xfrm>
          <a:prstGeom prst="rect">
            <a:avLst/>
          </a:prstGeom>
        </p:spPr>
        <p:txBody>
          <a:bodyPr lIns="0" tIns="0" rIns="0" bIns="0" rtlCol="0" anchor="t">
            <a:spAutoFit/>
          </a:bodyPr>
          <a:lstStyle/>
          <a:p>
            <a:pPr algn="l">
              <a:lnSpc>
                <a:spcPts val="3450"/>
              </a:lnSpc>
            </a:pPr>
            <a:r>
              <a:rPr lang="en-US" sz="2300" spc="9">
                <a:solidFill>
                  <a:srgbClr val="FFFFFF"/>
                </a:solidFill>
                <a:latin typeface="Barlow"/>
                <a:ea typeface="Barlow"/>
                <a:cs typeface="Barlow"/>
                <a:sym typeface="Barlow"/>
              </a:rPr>
              <a:t>Taylor Downs</a:t>
            </a:r>
          </a:p>
          <a:p>
            <a:pPr algn="l">
              <a:lnSpc>
                <a:spcPts val="3450"/>
              </a:lnSpc>
            </a:pPr>
            <a:r>
              <a:rPr lang="en-US" sz="2300" spc="9">
                <a:solidFill>
                  <a:srgbClr val="FFFFFF"/>
                </a:solidFill>
                <a:latin typeface="Barlow"/>
                <a:ea typeface="Barlow"/>
                <a:cs typeface="Barlow"/>
                <a:sym typeface="Barlow"/>
              </a:rPr>
              <a:t>Federal Policy Manager</a:t>
            </a:r>
          </a:p>
          <a:p>
            <a:pPr algn="l">
              <a:lnSpc>
                <a:spcPts val="3450"/>
              </a:lnSpc>
            </a:pPr>
            <a:r>
              <a:rPr lang="en-US" sz="2300" spc="9">
                <a:solidFill>
                  <a:srgbClr val="FFFFFF"/>
                </a:solidFill>
                <a:latin typeface="Barlow"/>
                <a:ea typeface="Barlow"/>
                <a:cs typeface="Barlow"/>
                <a:sym typeface="Barlow"/>
              </a:rPr>
              <a:t>ACT | The App Association</a:t>
            </a:r>
          </a:p>
          <a:p>
            <a:pPr algn="l">
              <a:lnSpc>
                <a:spcPts val="3450"/>
              </a:lnSpc>
            </a:pPr>
            <a:r>
              <a:rPr lang="en-US" sz="2300" spc="9">
                <a:solidFill>
                  <a:srgbClr val="FFFFFF"/>
                </a:solidFill>
                <a:latin typeface="Barlow"/>
                <a:ea typeface="Barlow"/>
                <a:cs typeface="Barlow"/>
                <a:sym typeface="Barlow"/>
              </a:rPr>
              <a:t>tdowns@actonline.org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F7F7F7"/>
            </a:solidFill>
            <a:prstDash val="solid"/>
            <a:headEnd type="none" w="sm" len="sm"/>
            <a:tailEnd type="none" w="sm" len="sm"/>
          </a:ln>
        </p:spPr>
        <p:txBody>
          <a:bodyPr/>
          <a:lstStyle/>
          <a:p>
            <a:endParaRPr lang="en-US"/>
          </a:p>
        </p:txBody>
      </p:sp>
      <p:sp>
        <p:nvSpPr>
          <p:cNvPr id="3" name="TextBox 3"/>
          <p:cNvSpPr txBox="1"/>
          <p:nvPr/>
        </p:nvSpPr>
        <p:spPr>
          <a:xfrm>
            <a:off x="1028689" y="546324"/>
            <a:ext cx="16230600" cy="1047750"/>
          </a:xfrm>
          <a:prstGeom prst="rect">
            <a:avLst/>
          </a:prstGeom>
        </p:spPr>
        <p:txBody>
          <a:bodyPr lIns="0" tIns="0" rIns="0" bIns="0" rtlCol="0" anchor="t">
            <a:spAutoFit/>
          </a:bodyPr>
          <a:lstStyle/>
          <a:p>
            <a:pPr algn="l">
              <a:lnSpc>
                <a:spcPts val="8400"/>
              </a:lnSpc>
              <a:spcBef>
                <a:spcPct val="0"/>
              </a:spcBef>
            </a:pPr>
            <a:r>
              <a:rPr lang="en-US" sz="6000" b="1">
                <a:solidFill>
                  <a:srgbClr val="F7F7F7"/>
                </a:solidFill>
                <a:latin typeface="Barlow Semi-Bold"/>
                <a:ea typeface="Barlow Semi-Bold"/>
                <a:cs typeface="Barlow Semi-Bold"/>
                <a:sym typeface="Barlow Semi-Bold"/>
              </a:rPr>
              <a:t>Global Trade by the Numbers</a:t>
            </a:r>
          </a:p>
        </p:txBody>
      </p:sp>
      <p:grpSp>
        <p:nvGrpSpPr>
          <p:cNvPr id="4" name="Group 4"/>
          <p:cNvGrpSpPr/>
          <p:nvPr/>
        </p:nvGrpSpPr>
        <p:grpSpPr>
          <a:xfrm>
            <a:off x="-102505" y="1965957"/>
            <a:ext cx="11604279" cy="1160427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2B2C30"/>
              </a:solidFill>
              <a:prstDash val="solid"/>
              <a:miter/>
            </a:ln>
          </p:spPr>
          <p:txBody>
            <a:bodyPr/>
            <a:lstStyle/>
            <a:p>
              <a:endParaRPr lang="en-US"/>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7" name="Group 7"/>
          <p:cNvGrpSpPr/>
          <p:nvPr/>
        </p:nvGrpSpPr>
        <p:grpSpPr>
          <a:xfrm>
            <a:off x="1515851" y="5443110"/>
            <a:ext cx="8072887" cy="80728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2B2C30"/>
              </a:solidFill>
              <a:prstDash val="solid"/>
              <a:miter/>
            </a:ln>
          </p:spPr>
          <p:txBody>
            <a:bodyPr/>
            <a:lstStyle/>
            <a:p>
              <a:endParaRPr lang="en-US"/>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10" name="Group 10"/>
          <p:cNvGrpSpPr/>
          <p:nvPr/>
        </p:nvGrpSpPr>
        <p:grpSpPr>
          <a:xfrm>
            <a:off x="2260382" y="7254536"/>
            <a:ext cx="6583826" cy="658382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2B2C30"/>
              </a:solidFill>
              <a:prstDash val="solid"/>
              <a:miter/>
            </a:ln>
          </p:spPr>
          <p:txBody>
            <a:bodyPr/>
            <a:lstStyle/>
            <a:p>
              <a:endParaRPr lang="en-US"/>
            </a:p>
          </p:txBody>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sp>
        <p:nvSpPr>
          <p:cNvPr id="13" name="TextBox 13"/>
          <p:cNvSpPr txBox="1"/>
          <p:nvPr/>
        </p:nvSpPr>
        <p:spPr>
          <a:xfrm>
            <a:off x="2991928" y="5281403"/>
            <a:ext cx="5120733" cy="1600554"/>
          </a:xfrm>
          <a:prstGeom prst="rect">
            <a:avLst/>
          </a:prstGeom>
        </p:spPr>
        <p:txBody>
          <a:bodyPr lIns="0" tIns="0" rIns="0" bIns="0" rtlCol="0" anchor="t">
            <a:spAutoFit/>
          </a:bodyPr>
          <a:lstStyle/>
          <a:p>
            <a:pPr algn="ctr">
              <a:lnSpc>
                <a:spcPts val="13488"/>
              </a:lnSpc>
            </a:pPr>
            <a:r>
              <a:rPr lang="en-US" sz="8430" b="1">
                <a:solidFill>
                  <a:srgbClr val="F7F7F7"/>
                </a:solidFill>
                <a:latin typeface="Barlow Bold"/>
                <a:ea typeface="Barlow Bold"/>
                <a:cs typeface="Barlow Bold"/>
                <a:sym typeface="Barlow Bold"/>
              </a:rPr>
              <a:t>$7.9tn</a:t>
            </a:r>
          </a:p>
        </p:txBody>
      </p:sp>
      <p:sp>
        <p:nvSpPr>
          <p:cNvPr id="14" name="TextBox 14"/>
          <p:cNvSpPr txBox="1"/>
          <p:nvPr/>
        </p:nvSpPr>
        <p:spPr>
          <a:xfrm>
            <a:off x="2627792" y="7582819"/>
            <a:ext cx="5849007" cy="1600554"/>
          </a:xfrm>
          <a:prstGeom prst="rect">
            <a:avLst/>
          </a:prstGeom>
        </p:spPr>
        <p:txBody>
          <a:bodyPr lIns="0" tIns="0" rIns="0" bIns="0" rtlCol="0" anchor="t">
            <a:spAutoFit/>
          </a:bodyPr>
          <a:lstStyle/>
          <a:p>
            <a:pPr algn="ctr">
              <a:lnSpc>
                <a:spcPts val="13488"/>
              </a:lnSpc>
            </a:pPr>
            <a:r>
              <a:rPr lang="en-US" sz="8430" b="1">
                <a:solidFill>
                  <a:srgbClr val="F7F7F7"/>
                </a:solidFill>
                <a:latin typeface="Barlow Bold"/>
                <a:ea typeface="Barlow Bold"/>
                <a:cs typeface="Barlow Bold"/>
                <a:sym typeface="Barlow Bold"/>
              </a:rPr>
              <a:t>$4.25tn</a:t>
            </a:r>
          </a:p>
        </p:txBody>
      </p:sp>
      <p:sp>
        <p:nvSpPr>
          <p:cNvPr id="15" name="TextBox 15"/>
          <p:cNvSpPr txBox="1"/>
          <p:nvPr/>
        </p:nvSpPr>
        <p:spPr>
          <a:xfrm>
            <a:off x="3139267" y="2661369"/>
            <a:ext cx="5120733" cy="1600554"/>
          </a:xfrm>
          <a:prstGeom prst="rect">
            <a:avLst/>
          </a:prstGeom>
        </p:spPr>
        <p:txBody>
          <a:bodyPr lIns="0" tIns="0" rIns="0" bIns="0" rtlCol="0" anchor="t">
            <a:spAutoFit/>
          </a:bodyPr>
          <a:lstStyle/>
          <a:p>
            <a:pPr algn="ctr">
              <a:lnSpc>
                <a:spcPts val="13488"/>
              </a:lnSpc>
            </a:pPr>
            <a:r>
              <a:rPr lang="en-US" sz="8430" b="1">
                <a:solidFill>
                  <a:srgbClr val="F7F7F7"/>
                </a:solidFill>
                <a:latin typeface="Barlow Bold"/>
                <a:ea typeface="Barlow Bold"/>
                <a:cs typeface="Barlow Bold"/>
                <a:sym typeface="Barlow Bold"/>
              </a:rPr>
              <a:t>$33tn</a:t>
            </a:r>
          </a:p>
        </p:txBody>
      </p:sp>
      <p:grpSp>
        <p:nvGrpSpPr>
          <p:cNvPr id="16" name="Group 16"/>
          <p:cNvGrpSpPr/>
          <p:nvPr/>
        </p:nvGrpSpPr>
        <p:grpSpPr>
          <a:xfrm>
            <a:off x="11989308" y="2312790"/>
            <a:ext cx="5838315" cy="6367020"/>
            <a:chOff x="0" y="0"/>
            <a:chExt cx="7784420" cy="8489360"/>
          </a:xfrm>
        </p:grpSpPr>
        <p:sp>
          <p:nvSpPr>
            <p:cNvPr id="17" name="TextBox 17"/>
            <p:cNvSpPr txBox="1"/>
            <p:nvPr/>
          </p:nvSpPr>
          <p:spPr>
            <a:xfrm>
              <a:off x="0" y="-66675"/>
              <a:ext cx="7784420" cy="708289"/>
            </a:xfrm>
            <a:prstGeom prst="rect">
              <a:avLst/>
            </a:prstGeom>
          </p:spPr>
          <p:txBody>
            <a:bodyPr lIns="0" tIns="0" rIns="0" bIns="0" rtlCol="0" anchor="t">
              <a:spAutoFit/>
            </a:bodyPr>
            <a:lstStyle/>
            <a:p>
              <a:pPr algn="l">
                <a:lnSpc>
                  <a:spcPts val="4447"/>
                </a:lnSpc>
              </a:pPr>
              <a:r>
                <a:rPr lang="en-US" sz="3176" spc="12">
                  <a:solidFill>
                    <a:srgbClr val="F7F7F7"/>
                  </a:solidFill>
                  <a:latin typeface="Barlow"/>
                  <a:ea typeface="Barlow"/>
                  <a:cs typeface="Barlow"/>
                  <a:sym typeface="Barlow"/>
                </a:rPr>
                <a:t>Global trade</a:t>
              </a:r>
            </a:p>
          </p:txBody>
        </p:sp>
        <p:sp>
          <p:nvSpPr>
            <p:cNvPr id="18" name="TextBox 18"/>
            <p:cNvSpPr txBox="1"/>
            <p:nvPr/>
          </p:nvSpPr>
          <p:spPr>
            <a:xfrm>
              <a:off x="0" y="838916"/>
              <a:ext cx="7784420" cy="1487413"/>
            </a:xfrm>
            <a:prstGeom prst="rect">
              <a:avLst/>
            </a:prstGeom>
          </p:spPr>
          <p:txBody>
            <a:bodyPr lIns="0" tIns="0" rIns="0" bIns="0" rtlCol="0" anchor="t">
              <a:spAutoFit/>
            </a:bodyPr>
            <a:lstStyle/>
            <a:p>
              <a:pPr algn="l">
                <a:lnSpc>
                  <a:spcPts val="3017"/>
                </a:lnSpc>
              </a:pPr>
              <a:r>
                <a:rPr lang="en-US" sz="2155" spc="8">
                  <a:solidFill>
                    <a:srgbClr val="F7F7F7"/>
                  </a:solidFill>
                  <a:latin typeface="Barlow"/>
                  <a:ea typeface="Barlow"/>
                  <a:cs typeface="Barlow"/>
                  <a:sym typeface="Barlow"/>
                </a:rPr>
                <a:t>The United Nations projected global trade in goods and services to hit a combined $33 trillion in 2024, up $1 trillion from the previous year.1</a:t>
              </a:r>
            </a:p>
          </p:txBody>
        </p:sp>
        <p:sp>
          <p:nvSpPr>
            <p:cNvPr id="19" name="TextBox 19"/>
            <p:cNvSpPr txBox="1"/>
            <p:nvPr/>
          </p:nvSpPr>
          <p:spPr>
            <a:xfrm>
              <a:off x="0" y="2892377"/>
              <a:ext cx="7784420" cy="708289"/>
            </a:xfrm>
            <a:prstGeom prst="rect">
              <a:avLst/>
            </a:prstGeom>
          </p:spPr>
          <p:txBody>
            <a:bodyPr lIns="0" tIns="0" rIns="0" bIns="0" rtlCol="0" anchor="t">
              <a:spAutoFit/>
            </a:bodyPr>
            <a:lstStyle/>
            <a:p>
              <a:pPr algn="l">
                <a:lnSpc>
                  <a:spcPts val="4447"/>
                </a:lnSpc>
              </a:pPr>
              <a:r>
                <a:rPr lang="en-US" sz="3176" spc="12">
                  <a:solidFill>
                    <a:srgbClr val="F7F7F7"/>
                  </a:solidFill>
                  <a:latin typeface="Barlow"/>
                  <a:ea typeface="Barlow"/>
                  <a:cs typeface="Barlow"/>
                  <a:sym typeface="Barlow"/>
                </a:rPr>
                <a:t>Global services trade</a:t>
              </a:r>
            </a:p>
          </p:txBody>
        </p:sp>
        <p:sp>
          <p:nvSpPr>
            <p:cNvPr id="20" name="TextBox 20"/>
            <p:cNvSpPr txBox="1"/>
            <p:nvPr/>
          </p:nvSpPr>
          <p:spPr>
            <a:xfrm>
              <a:off x="0" y="3797968"/>
              <a:ext cx="7784420" cy="983151"/>
            </a:xfrm>
            <a:prstGeom prst="rect">
              <a:avLst/>
            </a:prstGeom>
          </p:spPr>
          <p:txBody>
            <a:bodyPr lIns="0" tIns="0" rIns="0" bIns="0" rtlCol="0" anchor="t">
              <a:spAutoFit/>
            </a:bodyPr>
            <a:lstStyle/>
            <a:p>
              <a:pPr algn="l">
                <a:lnSpc>
                  <a:spcPts val="3017"/>
                </a:lnSpc>
              </a:pPr>
              <a:r>
                <a:rPr lang="en-US" sz="2155" spc="8">
                  <a:solidFill>
                    <a:srgbClr val="F7F7F7"/>
                  </a:solidFill>
                  <a:latin typeface="Barlow"/>
                  <a:ea typeface="Barlow"/>
                  <a:cs typeface="Barlow"/>
                  <a:sym typeface="Barlow"/>
                </a:rPr>
                <a:t>Services exports totaled $7.9 trillion in 2023, representing 8% annual growth.2</a:t>
              </a:r>
            </a:p>
          </p:txBody>
        </p:sp>
        <p:sp>
          <p:nvSpPr>
            <p:cNvPr id="21" name="TextBox 21"/>
            <p:cNvSpPr txBox="1"/>
            <p:nvPr/>
          </p:nvSpPr>
          <p:spPr>
            <a:xfrm>
              <a:off x="0" y="5347167"/>
              <a:ext cx="7784420" cy="1457478"/>
            </a:xfrm>
            <a:prstGeom prst="rect">
              <a:avLst/>
            </a:prstGeom>
          </p:spPr>
          <p:txBody>
            <a:bodyPr lIns="0" tIns="0" rIns="0" bIns="0" rtlCol="0" anchor="t">
              <a:spAutoFit/>
            </a:bodyPr>
            <a:lstStyle/>
            <a:p>
              <a:pPr algn="l">
                <a:lnSpc>
                  <a:spcPts val="4447"/>
                </a:lnSpc>
              </a:pPr>
              <a:r>
                <a:rPr lang="en-US" sz="3176" spc="12">
                  <a:solidFill>
                    <a:srgbClr val="F7F7F7"/>
                  </a:solidFill>
                  <a:latin typeface="Barlow"/>
                  <a:ea typeface="Barlow"/>
                  <a:cs typeface="Barlow"/>
                  <a:sym typeface="Barlow"/>
                </a:rPr>
                <a:t>Global digitally delivered services trade</a:t>
              </a:r>
            </a:p>
          </p:txBody>
        </p:sp>
        <p:sp>
          <p:nvSpPr>
            <p:cNvPr id="22" name="TextBox 22"/>
            <p:cNvSpPr txBox="1"/>
            <p:nvPr/>
          </p:nvSpPr>
          <p:spPr>
            <a:xfrm>
              <a:off x="0" y="7001947"/>
              <a:ext cx="7784420" cy="1487413"/>
            </a:xfrm>
            <a:prstGeom prst="rect">
              <a:avLst/>
            </a:prstGeom>
          </p:spPr>
          <p:txBody>
            <a:bodyPr lIns="0" tIns="0" rIns="0" bIns="0" rtlCol="0" anchor="t">
              <a:spAutoFit/>
            </a:bodyPr>
            <a:lstStyle/>
            <a:p>
              <a:pPr algn="l">
                <a:lnSpc>
                  <a:spcPts val="3017"/>
                </a:lnSpc>
              </a:pPr>
              <a:r>
                <a:rPr lang="en-US" sz="2155" spc="8">
                  <a:solidFill>
                    <a:srgbClr val="F7F7F7"/>
                  </a:solidFill>
                  <a:latin typeface="Barlow"/>
                  <a:ea typeface="Barlow"/>
                  <a:cs typeface="Barlow"/>
                  <a:sym typeface="Barlow"/>
                </a:rPr>
                <a:t>The share of trade conducted via digitally delivered services in 2023, according to the WTO.3</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AutoShape 2"/>
          <p:cNvSpPr/>
          <p:nvPr/>
        </p:nvSpPr>
        <p:spPr>
          <a:xfrm flipV="1">
            <a:off x="1028711" y="2024654"/>
            <a:ext cx="16230594" cy="38509"/>
          </a:xfrm>
          <a:prstGeom prst="line">
            <a:avLst/>
          </a:prstGeom>
          <a:ln w="9525" cap="flat">
            <a:solidFill>
              <a:srgbClr val="F7F7F7"/>
            </a:solidFill>
            <a:prstDash val="solid"/>
            <a:headEnd type="none" w="sm" len="sm"/>
            <a:tailEnd type="none" w="sm" len="sm"/>
          </a:ln>
        </p:spPr>
        <p:txBody>
          <a:bodyPr/>
          <a:lstStyle/>
          <a:p>
            <a:endParaRPr lang="en-US"/>
          </a:p>
        </p:txBody>
      </p:sp>
      <p:grpSp>
        <p:nvGrpSpPr>
          <p:cNvPr id="3" name="Group 3"/>
          <p:cNvGrpSpPr/>
          <p:nvPr/>
        </p:nvGrpSpPr>
        <p:grpSpPr>
          <a:xfrm>
            <a:off x="11352953" y="3295622"/>
            <a:ext cx="4193147" cy="1768650"/>
            <a:chOff x="0" y="0"/>
            <a:chExt cx="5590863" cy="2358200"/>
          </a:xfrm>
        </p:grpSpPr>
        <p:grpSp>
          <p:nvGrpSpPr>
            <p:cNvPr id="4" name="Group 4"/>
            <p:cNvGrpSpPr/>
            <p:nvPr/>
          </p:nvGrpSpPr>
          <p:grpSpPr>
            <a:xfrm>
              <a:off x="0" y="0"/>
              <a:ext cx="5590863" cy="2358200"/>
              <a:chOff x="0" y="0"/>
              <a:chExt cx="1008216" cy="425261"/>
            </a:xfrm>
          </p:grpSpPr>
          <p:sp>
            <p:nvSpPr>
              <p:cNvPr id="5" name="Freeform 5"/>
              <p:cNvSpPr/>
              <p:nvPr/>
            </p:nvSpPr>
            <p:spPr>
              <a:xfrm>
                <a:off x="0" y="0"/>
                <a:ext cx="1008216" cy="425261"/>
              </a:xfrm>
              <a:custGeom>
                <a:avLst/>
                <a:gdLst/>
                <a:ahLst/>
                <a:cxnLst/>
                <a:rect l="l" t="t" r="r" b="b"/>
                <a:pathLst>
                  <a:path w="1008216" h="425261">
                    <a:moveTo>
                      <a:pt x="103143" y="0"/>
                    </a:moveTo>
                    <a:lnTo>
                      <a:pt x="905073" y="0"/>
                    </a:lnTo>
                    <a:cubicBezTo>
                      <a:pt x="932428" y="0"/>
                      <a:pt x="958663" y="10867"/>
                      <a:pt x="978006" y="30210"/>
                    </a:cubicBezTo>
                    <a:cubicBezTo>
                      <a:pt x="997349" y="49553"/>
                      <a:pt x="1008216" y="75788"/>
                      <a:pt x="1008216" y="103143"/>
                    </a:cubicBezTo>
                    <a:lnTo>
                      <a:pt x="1008216" y="322118"/>
                    </a:lnTo>
                    <a:cubicBezTo>
                      <a:pt x="1008216" y="349473"/>
                      <a:pt x="997349" y="375708"/>
                      <a:pt x="978006" y="395051"/>
                    </a:cubicBezTo>
                    <a:cubicBezTo>
                      <a:pt x="958663" y="414394"/>
                      <a:pt x="932428" y="425261"/>
                      <a:pt x="905073" y="425261"/>
                    </a:cubicBezTo>
                    <a:lnTo>
                      <a:pt x="103143" y="425261"/>
                    </a:lnTo>
                    <a:cubicBezTo>
                      <a:pt x="75788" y="425261"/>
                      <a:pt x="49553" y="414394"/>
                      <a:pt x="30210" y="395051"/>
                    </a:cubicBezTo>
                    <a:cubicBezTo>
                      <a:pt x="10867" y="375708"/>
                      <a:pt x="0" y="349473"/>
                      <a:pt x="0" y="322118"/>
                    </a:cubicBezTo>
                    <a:lnTo>
                      <a:pt x="0" y="103143"/>
                    </a:lnTo>
                    <a:cubicBezTo>
                      <a:pt x="0" y="75788"/>
                      <a:pt x="10867" y="49553"/>
                      <a:pt x="30210" y="30210"/>
                    </a:cubicBezTo>
                    <a:cubicBezTo>
                      <a:pt x="49553" y="10867"/>
                      <a:pt x="75788" y="0"/>
                      <a:pt x="103143" y="0"/>
                    </a:cubicBezTo>
                    <a:close/>
                  </a:path>
                </a:pathLst>
              </a:custGeom>
              <a:solidFill>
                <a:srgbClr val="F7F7F7"/>
              </a:solidFill>
            </p:spPr>
            <p:txBody>
              <a:bodyPr/>
              <a:lstStyle/>
              <a:p>
                <a:endParaRPr lang="en-US"/>
              </a:p>
            </p:txBody>
          </p:sp>
          <p:sp>
            <p:nvSpPr>
              <p:cNvPr id="6" name="TextBox 6"/>
              <p:cNvSpPr txBox="1"/>
              <p:nvPr/>
            </p:nvSpPr>
            <p:spPr>
              <a:xfrm>
                <a:off x="0" y="-76200"/>
                <a:ext cx="1008216" cy="501461"/>
              </a:xfrm>
              <a:prstGeom prst="rect">
                <a:avLst/>
              </a:prstGeom>
            </p:spPr>
            <p:txBody>
              <a:bodyPr lIns="50800" tIns="50800" rIns="50800" bIns="50800" rtlCol="0" anchor="ctr"/>
              <a:lstStyle/>
              <a:p>
                <a:pPr algn="ctr">
                  <a:lnSpc>
                    <a:spcPts val="3449"/>
                  </a:lnSpc>
                </a:pPr>
                <a:endParaRPr/>
              </a:p>
            </p:txBody>
          </p:sp>
        </p:grpSp>
        <p:sp>
          <p:nvSpPr>
            <p:cNvPr id="7" name="TextBox 7"/>
            <p:cNvSpPr txBox="1"/>
            <p:nvPr/>
          </p:nvSpPr>
          <p:spPr>
            <a:xfrm>
              <a:off x="444026" y="699938"/>
              <a:ext cx="4702811" cy="1044048"/>
            </a:xfrm>
            <a:prstGeom prst="rect">
              <a:avLst/>
            </a:prstGeom>
          </p:spPr>
          <p:txBody>
            <a:bodyPr lIns="0" tIns="0" rIns="0" bIns="0" rtlCol="0" anchor="t">
              <a:spAutoFit/>
            </a:bodyPr>
            <a:lstStyle/>
            <a:p>
              <a:pPr algn="ctr">
                <a:lnSpc>
                  <a:spcPts val="2890"/>
                </a:lnSpc>
              </a:pPr>
              <a:r>
                <a:rPr lang="en-US" sz="3176" b="1">
                  <a:solidFill>
                    <a:srgbClr val="2B2C30"/>
                  </a:solidFill>
                  <a:latin typeface="Barlow Bold"/>
                  <a:ea typeface="Barlow Bold"/>
                  <a:cs typeface="Barlow Bold"/>
                  <a:sym typeface="Barlow Bold"/>
                </a:rPr>
                <a:t>Protecting Cross-Border Data Flows</a:t>
              </a:r>
            </a:p>
          </p:txBody>
        </p:sp>
      </p:grpSp>
      <p:grpSp>
        <p:nvGrpSpPr>
          <p:cNvPr id="8" name="Group 8"/>
          <p:cNvGrpSpPr/>
          <p:nvPr/>
        </p:nvGrpSpPr>
        <p:grpSpPr>
          <a:xfrm>
            <a:off x="11208357" y="6769923"/>
            <a:ext cx="4482341" cy="1661979"/>
            <a:chOff x="0" y="0"/>
            <a:chExt cx="5976454" cy="2215973"/>
          </a:xfrm>
        </p:grpSpPr>
        <p:grpSp>
          <p:nvGrpSpPr>
            <p:cNvPr id="9" name="Group 9"/>
            <p:cNvGrpSpPr/>
            <p:nvPr/>
          </p:nvGrpSpPr>
          <p:grpSpPr>
            <a:xfrm>
              <a:off x="0" y="0"/>
              <a:ext cx="5976454" cy="2215973"/>
              <a:chOff x="0" y="0"/>
              <a:chExt cx="1146924" cy="425261"/>
            </a:xfrm>
          </p:grpSpPr>
          <p:sp>
            <p:nvSpPr>
              <p:cNvPr id="10" name="Freeform 10"/>
              <p:cNvSpPr/>
              <p:nvPr/>
            </p:nvSpPr>
            <p:spPr>
              <a:xfrm>
                <a:off x="0" y="0"/>
                <a:ext cx="1146924" cy="425261"/>
              </a:xfrm>
              <a:custGeom>
                <a:avLst/>
                <a:gdLst/>
                <a:ahLst/>
                <a:cxnLst/>
                <a:rect l="l" t="t" r="r" b="b"/>
                <a:pathLst>
                  <a:path w="1146924" h="425261">
                    <a:moveTo>
                      <a:pt x="90669" y="0"/>
                    </a:moveTo>
                    <a:lnTo>
                      <a:pt x="1056255" y="0"/>
                    </a:lnTo>
                    <a:cubicBezTo>
                      <a:pt x="1080302" y="0"/>
                      <a:pt x="1103364" y="9553"/>
                      <a:pt x="1120367" y="26556"/>
                    </a:cubicBezTo>
                    <a:cubicBezTo>
                      <a:pt x="1137371" y="43560"/>
                      <a:pt x="1146924" y="66622"/>
                      <a:pt x="1146924" y="90669"/>
                    </a:cubicBezTo>
                    <a:lnTo>
                      <a:pt x="1146924" y="334592"/>
                    </a:lnTo>
                    <a:cubicBezTo>
                      <a:pt x="1146924" y="358639"/>
                      <a:pt x="1137371" y="381701"/>
                      <a:pt x="1120367" y="398704"/>
                    </a:cubicBezTo>
                    <a:cubicBezTo>
                      <a:pt x="1103364" y="415708"/>
                      <a:pt x="1080302" y="425261"/>
                      <a:pt x="1056255" y="425261"/>
                    </a:cubicBezTo>
                    <a:lnTo>
                      <a:pt x="90669" y="425261"/>
                    </a:lnTo>
                    <a:cubicBezTo>
                      <a:pt x="66622" y="425261"/>
                      <a:pt x="43560" y="415708"/>
                      <a:pt x="26556" y="398704"/>
                    </a:cubicBezTo>
                    <a:cubicBezTo>
                      <a:pt x="9553" y="381701"/>
                      <a:pt x="0" y="358639"/>
                      <a:pt x="0" y="334592"/>
                    </a:cubicBezTo>
                    <a:lnTo>
                      <a:pt x="0" y="90669"/>
                    </a:lnTo>
                    <a:cubicBezTo>
                      <a:pt x="0" y="66622"/>
                      <a:pt x="9553" y="43560"/>
                      <a:pt x="26556" y="26556"/>
                    </a:cubicBezTo>
                    <a:cubicBezTo>
                      <a:pt x="43560" y="9553"/>
                      <a:pt x="66622" y="0"/>
                      <a:pt x="90669" y="0"/>
                    </a:cubicBezTo>
                    <a:close/>
                  </a:path>
                </a:pathLst>
              </a:custGeom>
              <a:solidFill>
                <a:srgbClr val="FFFFFF"/>
              </a:solidFill>
            </p:spPr>
            <p:txBody>
              <a:bodyPr/>
              <a:lstStyle/>
              <a:p>
                <a:endParaRPr lang="en-US"/>
              </a:p>
            </p:txBody>
          </p:sp>
          <p:sp>
            <p:nvSpPr>
              <p:cNvPr id="11" name="TextBox 11"/>
              <p:cNvSpPr txBox="1"/>
              <p:nvPr/>
            </p:nvSpPr>
            <p:spPr>
              <a:xfrm>
                <a:off x="0" y="-66675"/>
                <a:ext cx="1146924" cy="491936"/>
              </a:xfrm>
              <a:prstGeom prst="rect">
                <a:avLst/>
              </a:prstGeom>
            </p:spPr>
            <p:txBody>
              <a:bodyPr lIns="50800" tIns="50800" rIns="50800" bIns="50800" rtlCol="0" anchor="ctr"/>
              <a:lstStyle/>
              <a:p>
                <a:pPr algn="ctr">
                  <a:lnSpc>
                    <a:spcPts val="3450"/>
                  </a:lnSpc>
                </a:pPr>
                <a:endParaRPr/>
              </a:p>
            </p:txBody>
          </p:sp>
        </p:grpSp>
        <p:sp>
          <p:nvSpPr>
            <p:cNvPr id="12" name="TextBox 12"/>
            <p:cNvSpPr txBox="1"/>
            <p:nvPr/>
          </p:nvSpPr>
          <p:spPr>
            <a:xfrm>
              <a:off x="201316" y="643844"/>
              <a:ext cx="5573822" cy="994959"/>
            </a:xfrm>
            <a:prstGeom prst="rect">
              <a:avLst/>
            </a:prstGeom>
          </p:spPr>
          <p:txBody>
            <a:bodyPr lIns="0" tIns="0" rIns="0" bIns="0" rtlCol="0" anchor="t">
              <a:spAutoFit/>
            </a:bodyPr>
            <a:lstStyle/>
            <a:p>
              <a:pPr algn="ctr">
                <a:lnSpc>
                  <a:spcPts val="2716"/>
                </a:lnSpc>
              </a:pPr>
              <a:r>
                <a:rPr lang="en-US" sz="2984" b="1">
                  <a:solidFill>
                    <a:srgbClr val="2B2C30"/>
                  </a:solidFill>
                  <a:latin typeface="Barlow Bold"/>
                  <a:ea typeface="Barlow Bold"/>
                  <a:cs typeface="Barlow Bold"/>
                  <a:sym typeface="Barlow Bold"/>
                </a:rPr>
                <a:t>Opposing Forced Data Localization Mandates</a:t>
              </a:r>
            </a:p>
          </p:txBody>
        </p:sp>
      </p:grpSp>
      <p:grpSp>
        <p:nvGrpSpPr>
          <p:cNvPr id="13" name="Group 13"/>
          <p:cNvGrpSpPr/>
          <p:nvPr/>
        </p:nvGrpSpPr>
        <p:grpSpPr>
          <a:xfrm>
            <a:off x="3011204" y="3295622"/>
            <a:ext cx="4051416" cy="1768650"/>
            <a:chOff x="0" y="0"/>
            <a:chExt cx="5401889" cy="2358200"/>
          </a:xfrm>
        </p:grpSpPr>
        <p:grpSp>
          <p:nvGrpSpPr>
            <p:cNvPr id="14" name="Group 14"/>
            <p:cNvGrpSpPr/>
            <p:nvPr/>
          </p:nvGrpSpPr>
          <p:grpSpPr>
            <a:xfrm>
              <a:off x="0" y="0"/>
              <a:ext cx="5401889" cy="2358200"/>
              <a:chOff x="0" y="0"/>
              <a:chExt cx="1067040" cy="465817"/>
            </a:xfrm>
          </p:grpSpPr>
          <p:sp>
            <p:nvSpPr>
              <p:cNvPr id="15" name="Freeform 15"/>
              <p:cNvSpPr/>
              <p:nvPr/>
            </p:nvSpPr>
            <p:spPr>
              <a:xfrm>
                <a:off x="0" y="0"/>
                <a:ext cx="1067040" cy="465817"/>
              </a:xfrm>
              <a:custGeom>
                <a:avLst/>
                <a:gdLst/>
                <a:ahLst/>
                <a:cxnLst/>
                <a:rect l="l" t="t" r="r" b="b"/>
                <a:pathLst>
                  <a:path w="1067040" h="465817">
                    <a:moveTo>
                      <a:pt x="97457" y="0"/>
                    </a:moveTo>
                    <a:lnTo>
                      <a:pt x="969583" y="0"/>
                    </a:lnTo>
                    <a:cubicBezTo>
                      <a:pt x="995430" y="0"/>
                      <a:pt x="1020219" y="10268"/>
                      <a:pt x="1038495" y="28544"/>
                    </a:cubicBezTo>
                    <a:cubicBezTo>
                      <a:pt x="1056772" y="46821"/>
                      <a:pt x="1067040" y="71610"/>
                      <a:pt x="1067040" y="97457"/>
                    </a:cubicBezTo>
                    <a:lnTo>
                      <a:pt x="1067040" y="368360"/>
                    </a:lnTo>
                    <a:cubicBezTo>
                      <a:pt x="1067040" y="394208"/>
                      <a:pt x="1056772" y="418996"/>
                      <a:pt x="1038495" y="437273"/>
                    </a:cubicBezTo>
                    <a:cubicBezTo>
                      <a:pt x="1020219" y="455549"/>
                      <a:pt x="995430" y="465817"/>
                      <a:pt x="969583" y="465817"/>
                    </a:cubicBezTo>
                    <a:lnTo>
                      <a:pt x="97457" y="465817"/>
                    </a:lnTo>
                    <a:cubicBezTo>
                      <a:pt x="71610" y="465817"/>
                      <a:pt x="46821" y="455549"/>
                      <a:pt x="28544" y="437273"/>
                    </a:cubicBezTo>
                    <a:cubicBezTo>
                      <a:pt x="10268" y="418996"/>
                      <a:pt x="0" y="394208"/>
                      <a:pt x="0" y="368360"/>
                    </a:cubicBezTo>
                    <a:lnTo>
                      <a:pt x="0" y="97457"/>
                    </a:lnTo>
                    <a:cubicBezTo>
                      <a:pt x="0" y="71610"/>
                      <a:pt x="10268" y="46821"/>
                      <a:pt x="28544" y="28544"/>
                    </a:cubicBezTo>
                    <a:cubicBezTo>
                      <a:pt x="46821" y="10268"/>
                      <a:pt x="71610" y="0"/>
                      <a:pt x="97457" y="0"/>
                    </a:cubicBezTo>
                    <a:close/>
                  </a:path>
                </a:pathLst>
              </a:custGeom>
              <a:solidFill>
                <a:srgbClr val="FFFFFF"/>
              </a:solidFill>
            </p:spPr>
            <p:txBody>
              <a:bodyPr/>
              <a:lstStyle/>
              <a:p>
                <a:endParaRPr lang="en-US"/>
              </a:p>
            </p:txBody>
          </p:sp>
          <p:sp>
            <p:nvSpPr>
              <p:cNvPr id="16" name="TextBox 16"/>
              <p:cNvSpPr txBox="1"/>
              <p:nvPr/>
            </p:nvSpPr>
            <p:spPr>
              <a:xfrm>
                <a:off x="0" y="-66675"/>
                <a:ext cx="1067040" cy="532492"/>
              </a:xfrm>
              <a:prstGeom prst="rect">
                <a:avLst/>
              </a:prstGeom>
            </p:spPr>
            <p:txBody>
              <a:bodyPr lIns="50800" tIns="50800" rIns="50800" bIns="50800" rtlCol="0" anchor="ctr"/>
              <a:lstStyle/>
              <a:p>
                <a:pPr algn="ctr">
                  <a:lnSpc>
                    <a:spcPts val="3450"/>
                  </a:lnSpc>
                </a:pPr>
                <a:endParaRPr/>
              </a:p>
            </p:txBody>
          </p:sp>
        </p:grpSp>
        <p:sp>
          <p:nvSpPr>
            <p:cNvPr id="17" name="TextBox 17"/>
            <p:cNvSpPr txBox="1"/>
            <p:nvPr/>
          </p:nvSpPr>
          <p:spPr>
            <a:xfrm>
              <a:off x="193172" y="730070"/>
              <a:ext cx="5015545" cy="964734"/>
            </a:xfrm>
            <a:prstGeom prst="rect">
              <a:avLst/>
            </a:prstGeom>
          </p:spPr>
          <p:txBody>
            <a:bodyPr lIns="0" tIns="0" rIns="0" bIns="0" rtlCol="0" anchor="t">
              <a:spAutoFit/>
            </a:bodyPr>
            <a:lstStyle/>
            <a:p>
              <a:pPr marL="0" lvl="0" indent="0" algn="ctr">
                <a:lnSpc>
                  <a:spcPts val="2638"/>
                </a:lnSpc>
                <a:spcBef>
                  <a:spcPct val="0"/>
                </a:spcBef>
              </a:pPr>
              <a:r>
                <a:rPr lang="en-US" sz="2899" b="1" u="none" strike="noStrike">
                  <a:solidFill>
                    <a:srgbClr val="2B2C30"/>
                  </a:solidFill>
                  <a:latin typeface="Barlow Bold"/>
                  <a:ea typeface="Barlow Bold"/>
                  <a:cs typeface="Barlow Bold"/>
                  <a:sym typeface="Barlow Bold"/>
                </a:rPr>
                <a:t>Opposing Forced Source Code Transfer</a:t>
              </a:r>
            </a:p>
          </p:txBody>
        </p:sp>
      </p:grpSp>
      <p:sp>
        <p:nvSpPr>
          <p:cNvPr id="18" name="TextBox 18"/>
          <p:cNvSpPr txBox="1"/>
          <p:nvPr/>
        </p:nvSpPr>
        <p:spPr>
          <a:xfrm>
            <a:off x="1006871" y="895350"/>
            <a:ext cx="16230600" cy="1047750"/>
          </a:xfrm>
          <a:prstGeom prst="rect">
            <a:avLst/>
          </a:prstGeom>
        </p:spPr>
        <p:txBody>
          <a:bodyPr lIns="0" tIns="0" rIns="0" bIns="0" rtlCol="0" anchor="t">
            <a:spAutoFit/>
          </a:bodyPr>
          <a:lstStyle/>
          <a:p>
            <a:pPr algn="l">
              <a:lnSpc>
                <a:spcPts val="8400"/>
              </a:lnSpc>
              <a:spcBef>
                <a:spcPct val="0"/>
              </a:spcBef>
            </a:pPr>
            <a:r>
              <a:rPr lang="en-US" sz="6000" b="1">
                <a:solidFill>
                  <a:srgbClr val="FFFFFF"/>
                </a:solidFill>
                <a:latin typeface="Barlow Bold"/>
                <a:ea typeface="Barlow Bold"/>
                <a:cs typeface="Barlow Bold"/>
                <a:sym typeface="Barlow Bold"/>
              </a:rPr>
              <a:t>Keys to Successful Digital Trade</a:t>
            </a:r>
          </a:p>
        </p:txBody>
      </p:sp>
      <p:grpSp>
        <p:nvGrpSpPr>
          <p:cNvPr id="19" name="Group 19"/>
          <p:cNvGrpSpPr/>
          <p:nvPr/>
        </p:nvGrpSpPr>
        <p:grpSpPr>
          <a:xfrm>
            <a:off x="2795742" y="6805261"/>
            <a:ext cx="4482341" cy="1591305"/>
            <a:chOff x="0" y="0"/>
            <a:chExt cx="5976454" cy="2121740"/>
          </a:xfrm>
        </p:grpSpPr>
        <p:grpSp>
          <p:nvGrpSpPr>
            <p:cNvPr id="20" name="Group 20"/>
            <p:cNvGrpSpPr/>
            <p:nvPr/>
          </p:nvGrpSpPr>
          <p:grpSpPr>
            <a:xfrm>
              <a:off x="0" y="0"/>
              <a:ext cx="5976454" cy="2121740"/>
              <a:chOff x="0" y="0"/>
              <a:chExt cx="1180534" cy="419109"/>
            </a:xfrm>
          </p:grpSpPr>
          <p:sp>
            <p:nvSpPr>
              <p:cNvPr id="21" name="Freeform 21"/>
              <p:cNvSpPr/>
              <p:nvPr/>
            </p:nvSpPr>
            <p:spPr>
              <a:xfrm>
                <a:off x="0" y="0"/>
                <a:ext cx="1180534" cy="419109"/>
              </a:xfrm>
              <a:custGeom>
                <a:avLst/>
                <a:gdLst/>
                <a:ahLst/>
                <a:cxnLst/>
                <a:rect l="l" t="t" r="r" b="b"/>
                <a:pathLst>
                  <a:path w="1180534" h="419109">
                    <a:moveTo>
                      <a:pt x="88087" y="0"/>
                    </a:moveTo>
                    <a:lnTo>
                      <a:pt x="1092447" y="0"/>
                    </a:lnTo>
                    <a:cubicBezTo>
                      <a:pt x="1115809" y="0"/>
                      <a:pt x="1138214" y="9281"/>
                      <a:pt x="1154734" y="25800"/>
                    </a:cubicBezTo>
                    <a:cubicBezTo>
                      <a:pt x="1171254" y="42320"/>
                      <a:pt x="1180534" y="64725"/>
                      <a:pt x="1180534" y="88087"/>
                    </a:cubicBezTo>
                    <a:lnTo>
                      <a:pt x="1180534" y="331022"/>
                    </a:lnTo>
                    <a:cubicBezTo>
                      <a:pt x="1180534" y="379671"/>
                      <a:pt x="1141096" y="419109"/>
                      <a:pt x="1092447" y="419109"/>
                    </a:cubicBezTo>
                    <a:lnTo>
                      <a:pt x="88087" y="419109"/>
                    </a:lnTo>
                    <a:cubicBezTo>
                      <a:pt x="39438" y="419109"/>
                      <a:pt x="0" y="379671"/>
                      <a:pt x="0" y="331022"/>
                    </a:cubicBezTo>
                    <a:lnTo>
                      <a:pt x="0" y="88087"/>
                    </a:lnTo>
                    <a:cubicBezTo>
                      <a:pt x="0" y="64725"/>
                      <a:pt x="9281" y="42320"/>
                      <a:pt x="25800" y="25800"/>
                    </a:cubicBezTo>
                    <a:cubicBezTo>
                      <a:pt x="42320" y="9281"/>
                      <a:pt x="64725" y="0"/>
                      <a:pt x="88087" y="0"/>
                    </a:cubicBezTo>
                    <a:close/>
                  </a:path>
                </a:pathLst>
              </a:custGeom>
              <a:solidFill>
                <a:srgbClr val="FFFFFF"/>
              </a:solidFill>
            </p:spPr>
            <p:txBody>
              <a:bodyPr/>
              <a:lstStyle/>
              <a:p>
                <a:endParaRPr lang="en-US"/>
              </a:p>
            </p:txBody>
          </p:sp>
          <p:sp>
            <p:nvSpPr>
              <p:cNvPr id="22" name="TextBox 22"/>
              <p:cNvSpPr txBox="1"/>
              <p:nvPr/>
            </p:nvSpPr>
            <p:spPr>
              <a:xfrm>
                <a:off x="0" y="-66675"/>
                <a:ext cx="1180534" cy="485784"/>
              </a:xfrm>
              <a:prstGeom prst="rect">
                <a:avLst/>
              </a:prstGeom>
            </p:spPr>
            <p:txBody>
              <a:bodyPr lIns="50800" tIns="50800" rIns="50800" bIns="50800" rtlCol="0" anchor="ctr"/>
              <a:lstStyle/>
              <a:p>
                <a:pPr algn="ctr">
                  <a:lnSpc>
                    <a:spcPts val="3450"/>
                  </a:lnSpc>
                </a:pPr>
                <a:endParaRPr/>
              </a:p>
            </p:txBody>
          </p:sp>
        </p:grpSp>
        <p:sp>
          <p:nvSpPr>
            <p:cNvPr id="23" name="TextBox 23"/>
            <p:cNvSpPr txBox="1"/>
            <p:nvPr/>
          </p:nvSpPr>
          <p:spPr>
            <a:xfrm>
              <a:off x="297189" y="611840"/>
              <a:ext cx="5382077" cy="964735"/>
            </a:xfrm>
            <a:prstGeom prst="rect">
              <a:avLst/>
            </a:prstGeom>
          </p:spPr>
          <p:txBody>
            <a:bodyPr lIns="0" tIns="0" rIns="0" bIns="0" rtlCol="0" anchor="t">
              <a:spAutoFit/>
            </a:bodyPr>
            <a:lstStyle/>
            <a:p>
              <a:pPr marL="0" lvl="0" indent="0" algn="ctr">
                <a:lnSpc>
                  <a:spcPts val="2638"/>
                </a:lnSpc>
                <a:spcBef>
                  <a:spcPct val="0"/>
                </a:spcBef>
              </a:pPr>
              <a:r>
                <a:rPr lang="en-US" sz="2899" b="1" u="none" strike="noStrike" dirty="0">
                  <a:solidFill>
                    <a:srgbClr val="2B2C30"/>
                  </a:solidFill>
                  <a:latin typeface="Barlow Bold"/>
                  <a:ea typeface="Barlow Bold"/>
                  <a:cs typeface="Barlow Bold"/>
                  <a:sym typeface="Barlow Bold"/>
                </a:rPr>
                <a:t>Opposing Discriminatory Foreign Regulations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a:off x="1028700" y="2541530"/>
            <a:ext cx="16230600" cy="5477827"/>
          </a:xfrm>
          <a:custGeom>
            <a:avLst/>
            <a:gdLst/>
            <a:ahLst/>
            <a:cxnLst/>
            <a:rect l="l" t="t" r="r" b="b"/>
            <a:pathLst>
              <a:path w="16230600" h="5477827">
                <a:moveTo>
                  <a:pt x="0" y="0"/>
                </a:moveTo>
                <a:lnTo>
                  <a:pt x="16230600" y="0"/>
                </a:lnTo>
                <a:lnTo>
                  <a:pt x="16230600" y="5477828"/>
                </a:lnTo>
                <a:lnTo>
                  <a:pt x="0" y="5477828"/>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28700" y="895350"/>
            <a:ext cx="13208550" cy="1047750"/>
          </a:xfrm>
          <a:prstGeom prst="rect">
            <a:avLst/>
          </a:prstGeom>
        </p:spPr>
        <p:txBody>
          <a:bodyPr lIns="0" tIns="0" rIns="0" bIns="0" rtlCol="0" anchor="t">
            <a:spAutoFit/>
          </a:bodyPr>
          <a:lstStyle/>
          <a:p>
            <a:pPr marL="0" lvl="0" indent="0" algn="l">
              <a:lnSpc>
                <a:spcPts val="8400"/>
              </a:lnSpc>
              <a:spcBef>
                <a:spcPct val="0"/>
              </a:spcBef>
            </a:pPr>
            <a:r>
              <a:rPr lang="en-US" sz="6000" b="1" u="none" strike="noStrike">
                <a:solidFill>
                  <a:srgbClr val="FFFFFF"/>
                </a:solidFill>
                <a:latin typeface="Barlow Bold"/>
                <a:ea typeface="Barlow Bold"/>
                <a:cs typeface="Barlow Bold"/>
                <a:sym typeface="Barlow Bold"/>
              </a:rPr>
              <a:t>The Digital Trade Superhighway</a:t>
            </a:r>
          </a:p>
        </p:txBody>
      </p:sp>
      <p:sp>
        <p:nvSpPr>
          <p:cNvPr id="4" name="AutoShape 4"/>
          <p:cNvSpPr/>
          <p:nvPr/>
        </p:nvSpPr>
        <p:spPr>
          <a:xfrm flipV="1">
            <a:off x="1028695" y="2042898"/>
            <a:ext cx="16230594" cy="38509"/>
          </a:xfrm>
          <a:prstGeom prst="line">
            <a:avLst/>
          </a:prstGeom>
          <a:ln w="9525" cap="flat">
            <a:solidFill>
              <a:srgbClr val="F7F7F7"/>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a:off x="3500089" y="2273960"/>
            <a:ext cx="11287823" cy="6984340"/>
          </a:xfrm>
          <a:custGeom>
            <a:avLst/>
            <a:gdLst/>
            <a:ahLst/>
            <a:cxnLst/>
            <a:rect l="l" t="t" r="r" b="b"/>
            <a:pathLst>
              <a:path w="11287823" h="6984340">
                <a:moveTo>
                  <a:pt x="0" y="0"/>
                </a:moveTo>
                <a:lnTo>
                  <a:pt x="11287822" y="0"/>
                </a:lnTo>
                <a:lnTo>
                  <a:pt x="11287822" y="6984340"/>
                </a:lnTo>
                <a:lnTo>
                  <a:pt x="0" y="698434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155396" y="613730"/>
            <a:ext cx="12560604" cy="961802"/>
          </a:xfrm>
          <a:prstGeom prst="rect">
            <a:avLst/>
          </a:prstGeom>
        </p:spPr>
        <p:txBody>
          <a:bodyPr wrap="square" lIns="0" tIns="0" rIns="0" bIns="0" rtlCol="0" anchor="t">
            <a:spAutoFit/>
          </a:bodyPr>
          <a:lstStyle/>
          <a:p>
            <a:pPr marL="0" lvl="0" indent="0" algn="l">
              <a:lnSpc>
                <a:spcPts val="8400"/>
              </a:lnSpc>
              <a:spcBef>
                <a:spcPct val="0"/>
              </a:spcBef>
            </a:pPr>
            <a:r>
              <a:rPr lang="en-US" sz="6000" b="1" u="none" strike="noStrike" dirty="0">
                <a:solidFill>
                  <a:srgbClr val="FFFFFF"/>
                </a:solidFill>
                <a:latin typeface="Barlow Bold"/>
                <a:ea typeface="Barlow Bold"/>
                <a:cs typeface="Barlow Bold"/>
                <a:sym typeface="Barlow Bold"/>
              </a:rPr>
              <a:t>When the Rules are not Enforced</a:t>
            </a:r>
          </a:p>
        </p:txBody>
      </p:sp>
      <p:sp>
        <p:nvSpPr>
          <p:cNvPr id="4" name="AutoShape 4"/>
          <p:cNvSpPr/>
          <p:nvPr/>
        </p:nvSpPr>
        <p:spPr>
          <a:xfrm flipV="1">
            <a:off x="1028711" y="1666242"/>
            <a:ext cx="16230594" cy="38509"/>
          </a:xfrm>
          <a:prstGeom prst="line">
            <a:avLst/>
          </a:prstGeom>
          <a:ln w="9525" cap="flat">
            <a:solidFill>
              <a:srgbClr val="F7F7F7"/>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584739"/>
            <a:ext cx="7171374" cy="5147935"/>
            <a:chOff x="0" y="0"/>
            <a:chExt cx="9561833" cy="6863913"/>
          </a:xfrm>
        </p:grpSpPr>
        <p:grpSp>
          <p:nvGrpSpPr>
            <p:cNvPr id="3" name="Group 3"/>
            <p:cNvGrpSpPr/>
            <p:nvPr/>
          </p:nvGrpSpPr>
          <p:grpSpPr>
            <a:xfrm>
              <a:off x="0" y="0"/>
              <a:ext cx="9561833" cy="6863913"/>
              <a:chOff x="0" y="0"/>
              <a:chExt cx="1888757" cy="1355835"/>
            </a:xfrm>
          </p:grpSpPr>
          <p:sp>
            <p:nvSpPr>
              <p:cNvPr id="4" name="Freeform 4"/>
              <p:cNvSpPr/>
              <p:nvPr/>
            </p:nvSpPr>
            <p:spPr>
              <a:xfrm>
                <a:off x="0" y="0"/>
                <a:ext cx="1888757" cy="1355835"/>
              </a:xfrm>
              <a:custGeom>
                <a:avLst/>
                <a:gdLst/>
                <a:ahLst/>
                <a:cxnLst/>
                <a:rect l="l" t="t" r="r" b="b"/>
                <a:pathLst>
                  <a:path w="1888757" h="1355835">
                    <a:moveTo>
                      <a:pt x="55057" y="0"/>
                    </a:moveTo>
                    <a:lnTo>
                      <a:pt x="1833700" y="0"/>
                    </a:lnTo>
                    <a:cubicBezTo>
                      <a:pt x="1864107" y="0"/>
                      <a:pt x="1888757" y="24650"/>
                      <a:pt x="1888757" y="55057"/>
                    </a:cubicBezTo>
                    <a:lnTo>
                      <a:pt x="1888757" y="1300777"/>
                    </a:lnTo>
                    <a:cubicBezTo>
                      <a:pt x="1888757" y="1331185"/>
                      <a:pt x="1864107" y="1355835"/>
                      <a:pt x="1833700" y="1355835"/>
                    </a:cubicBezTo>
                    <a:lnTo>
                      <a:pt x="55057" y="1355835"/>
                    </a:lnTo>
                    <a:cubicBezTo>
                      <a:pt x="24650" y="1355835"/>
                      <a:pt x="0" y="1331185"/>
                      <a:pt x="0" y="1300777"/>
                    </a:cubicBezTo>
                    <a:lnTo>
                      <a:pt x="0" y="55057"/>
                    </a:lnTo>
                    <a:cubicBezTo>
                      <a:pt x="0" y="24650"/>
                      <a:pt x="24650" y="0"/>
                      <a:pt x="55057" y="0"/>
                    </a:cubicBezTo>
                    <a:close/>
                  </a:path>
                </a:pathLst>
              </a:custGeom>
              <a:solidFill>
                <a:srgbClr val="365B6D"/>
              </a:solidFill>
            </p:spPr>
            <p:txBody>
              <a:bodyPr/>
              <a:lstStyle/>
              <a:p>
                <a:endParaRPr lang="en-US"/>
              </a:p>
            </p:txBody>
          </p:sp>
          <p:sp>
            <p:nvSpPr>
              <p:cNvPr id="5" name="TextBox 5"/>
              <p:cNvSpPr txBox="1"/>
              <p:nvPr/>
            </p:nvSpPr>
            <p:spPr>
              <a:xfrm>
                <a:off x="0" y="-66675"/>
                <a:ext cx="1888757" cy="1422510"/>
              </a:xfrm>
              <a:prstGeom prst="rect">
                <a:avLst/>
              </a:prstGeom>
            </p:spPr>
            <p:txBody>
              <a:bodyPr lIns="50800" tIns="50800" rIns="50800" bIns="50800" rtlCol="0" anchor="ctr"/>
              <a:lstStyle/>
              <a:p>
                <a:pPr algn="ctr">
                  <a:lnSpc>
                    <a:spcPts val="3450"/>
                  </a:lnSpc>
                </a:pPr>
                <a:endParaRPr/>
              </a:p>
            </p:txBody>
          </p:sp>
        </p:grpSp>
        <p:sp>
          <p:nvSpPr>
            <p:cNvPr id="6" name="TextBox 6"/>
            <p:cNvSpPr txBox="1"/>
            <p:nvPr/>
          </p:nvSpPr>
          <p:spPr>
            <a:xfrm>
              <a:off x="0" y="276939"/>
              <a:ext cx="9561833" cy="5216813"/>
            </a:xfrm>
            <a:prstGeom prst="rect">
              <a:avLst/>
            </a:prstGeom>
          </p:spPr>
          <p:txBody>
            <a:bodyPr lIns="0" tIns="0" rIns="0" bIns="0" rtlCol="0" anchor="t">
              <a:spAutoFit/>
            </a:bodyPr>
            <a:lstStyle/>
            <a:p>
              <a:pPr algn="ctr">
                <a:lnSpc>
                  <a:spcPts val="7199"/>
                </a:lnSpc>
              </a:pPr>
              <a:r>
                <a:rPr lang="en-US" sz="4799" b="1" spc="19" dirty="0">
                  <a:solidFill>
                    <a:srgbClr val="FFFFFF"/>
                  </a:solidFill>
                  <a:latin typeface="Barlow Bold"/>
                  <a:ea typeface="Barlow Bold"/>
                  <a:cs typeface="Barlow Bold"/>
                  <a:sym typeface="Barlow Bold"/>
                </a:rPr>
                <a:t>Opportunities</a:t>
              </a:r>
            </a:p>
            <a:p>
              <a:pPr algn="ctr">
                <a:lnSpc>
                  <a:spcPts val="3450"/>
                </a:lnSpc>
              </a:pPr>
              <a:endParaRPr lang="en-US" sz="4799" b="1" spc="19" dirty="0">
                <a:solidFill>
                  <a:srgbClr val="FFFFFF"/>
                </a:solidFill>
                <a:latin typeface="Barlow Bold"/>
                <a:ea typeface="Barlow Bold"/>
                <a:cs typeface="Barlow Bold"/>
                <a:sym typeface="Barlow Bold"/>
              </a:endParaRPr>
            </a:p>
            <a:p>
              <a:pPr marL="604518" lvl="1" indent="-302259" algn="l">
                <a:lnSpc>
                  <a:spcPts val="6999"/>
                </a:lnSpc>
                <a:buFont typeface="Arial"/>
                <a:buChar char="•"/>
              </a:pPr>
              <a:r>
                <a:rPr lang="en-US" sz="2799" spc="11" dirty="0">
                  <a:solidFill>
                    <a:srgbClr val="FFFFFF"/>
                  </a:solidFill>
                  <a:latin typeface="Barlow"/>
                  <a:ea typeface="Barlow"/>
                  <a:cs typeface="Barlow"/>
                  <a:sym typeface="Barlow"/>
                </a:rPr>
                <a:t>Digital trade is a win for the US</a:t>
              </a:r>
            </a:p>
            <a:p>
              <a:pPr marL="604518" lvl="1" indent="-302259" algn="l">
                <a:lnSpc>
                  <a:spcPts val="6999"/>
                </a:lnSpc>
                <a:buFont typeface="Arial"/>
                <a:buChar char="•"/>
              </a:pPr>
              <a:r>
                <a:rPr lang="en-US" sz="2799" spc="11" dirty="0">
                  <a:solidFill>
                    <a:srgbClr val="FFFFFF"/>
                  </a:solidFill>
                  <a:latin typeface="Barlow"/>
                  <a:ea typeface="Barlow"/>
                  <a:cs typeface="Barlow"/>
                  <a:sym typeface="Barlow"/>
                </a:rPr>
                <a:t>Pushing back against foreign adversaries</a:t>
              </a:r>
            </a:p>
            <a:p>
              <a:pPr marL="604518" lvl="1" indent="-302259" algn="l">
                <a:lnSpc>
                  <a:spcPts val="6999"/>
                </a:lnSpc>
                <a:buFont typeface="Arial"/>
                <a:buChar char="•"/>
              </a:pPr>
              <a:r>
                <a:rPr lang="en-US" sz="2799" spc="11" dirty="0">
                  <a:solidFill>
                    <a:srgbClr val="FFFFFF"/>
                  </a:solidFill>
                  <a:latin typeface="Barlow"/>
                  <a:ea typeface="Barlow"/>
                  <a:cs typeface="Barlow"/>
                  <a:sym typeface="Barlow"/>
                </a:rPr>
                <a:t>New markets for US goods and services</a:t>
              </a:r>
            </a:p>
          </p:txBody>
        </p:sp>
      </p:grpSp>
      <p:sp>
        <p:nvSpPr>
          <p:cNvPr id="7" name="TextBox 7"/>
          <p:cNvSpPr txBox="1"/>
          <p:nvPr/>
        </p:nvSpPr>
        <p:spPr>
          <a:xfrm>
            <a:off x="1028700" y="895350"/>
            <a:ext cx="11772900" cy="961802"/>
          </a:xfrm>
          <a:prstGeom prst="rect">
            <a:avLst/>
          </a:prstGeom>
        </p:spPr>
        <p:txBody>
          <a:bodyPr wrap="square" lIns="0" tIns="0" rIns="0" bIns="0" rtlCol="0" anchor="t">
            <a:spAutoFit/>
          </a:bodyPr>
          <a:lstStyle/>
          <a:p>
            <a:pPr marL="0" lvl="0" indent="0" algn="l">
              <a:lnSpc>
                <a:spcPts val="8400"/>
              </a:lnSpc>
              <a:spcBef>
                <a:spcPct val="0"/>
              </a:spcBef>
            </a:pPr>
            <a:r>
              <a:rPr lang="en-US" sz="6000" b="1" u="none" strike="noStrike" dirty="0">
                <a:solidFill>
                  <a:srgbClr val="FFFFFF"/>
                </a:solidFill>
                <a:latin typeface="Barlow Bold"/>
                <a:ea typeface="Barlow Bold"/>
                <a:cs typeface="Barlow Bold"/>
                <a:sym typeface="Barlow Bold"/>
              </a:rPr>
              <a:t>The Trump Administration</a:t>
            </a:r>
          </a:p>
        </p:txBody>
      </p:sp>
      <p:grpSp>
        <p:nvGrpSpPr>
          <p:cNvPr id="8" name="Group 8"/>
          <p:cNvGrpSpPr/>
          <p:nvPr/>
        </p:nvGrpSpPr>
        <p:grpSpPr>
          <a:xfrm>
            <a:off x="10087926" y="2584739"/>
            <a:ext cx="7171374" cy="5117522"/>
            <a:chOff x="0" y="0"/>
            <a:chExt cx="9561833" cy="6823362"/>
          </a:xfrm>
        </p:grpSpPr>
        <p:grpSp>
          <p:nvGrpSpPr>
            <p:cNvPr id="9" name="Group 9"/>
            <p:cNvGrpSpPr/>
            <p:nvPr/>
          </p:nvGrpSpPr>
          <p:grpSpPr>
            <a:xfrm>
              <a:off x="0" y="0"/>
              <a:ext cx="9561833" cy="6823362"/>
              <a:chOff x="0" y="0"/>
              <a:chExt cx="1888757" cy="1347825"/>
            </a:xfrm>
          </p:grpSpPr>
          <p:sp>
            <p:nvSpPr>
              <p:cNvPr id="10" name="Freeform 10"/>
              <p:cNvSpPr/>
              <p:nvPr/>
            </p:nvSpPr>
            <p:spPr>
              <a:xfrm>
                <a:off x="0" y="0"/>
                <a:ext cx="1888757" cy="1347825"/>
              </a:xfrm>
              <a:custGeom>
                <a:avLst/>
                <a:gdLst/>
                <a:ahLst/>
                <a:cxnLst/>
                <a:rect l="l" t="t" r="r" b="b"/>
                <a:pathLst>
                  <a:path w="1888757" h="1347825">
                    <a:moveTo>
                      <a:pt x="55057" y="0"/>
                    </a:moveTo>
                    <a:lnTo>
                      <a:pt x="1833700" y="0"/>
                    </a:lnTo>
                    <a:cubicBezTo>
                      <a:pt x="1864107" y="0"/>
                      <a:pt x="1888757" y="24650"/>
                      <a:pt x="1888757" y="55057"/>
                    </a:cubicBezTo>
                    <a:lnTo>
                      <a:pt x="1888757" y="1292767"/>
                    </a:lnTo>
                    <a:cubicBezTo>
                      <a:pt x="1888757" y="1307369"/>
                      <a:pt x="1882956" y="1321374"/>
                      <a:pt x="1872631" y="1331699"/>
                    </a:cubicBezTo>
                    <a:cubicBezTo>
                      <a:pt x="1862306" y="1342024"/>
                      <a:pt x="1848302" y="1347825"/>
                      <a:pt x="1833700" y="1347825"/>
                    </a:cubicBezTo>
                    <a:lnTo>
                      <a:pt x="55057" y="1347825"/>
                    </a:lnTo>
                    <a:cubicBezTo>
                      <a:pt x="24650" y="1347825"/>
                      <a:pt x="0" y="1323175"/>
                      <a:pt x="0" y="1292767"/>
                    </a:cubicBezTo>
                    <a:lnTo>
                      <a:pt x="0" y="55057"/>
                    </a:lnTo>
                    <a:cubicBezTo>
                      <a:pt x="0" y="24650"/>
                      <a:pt x="24650" y="0"/>
                      <a:pt x="55057" y="0"/>
                    </a:cubicBezTo>
                    <a:close/>
                  </a:path>
                </a:pathLst>
              </a:custGeom>
              <a:solidFill>
                <a:srgbClr val="365B6D"/>
              </a:solidFill>
            </p:spPr>
            <p:txBody>
              <a:bodyPr/>
              <a:lstStyle/>
              <a:p>
                <a:endParaRPr lang="en-US"/>
              </a:p>
            </p:txBody>
          </p:sp>
          <p:sp>
            <p:nvSpPr>
              <p:cNvPr id="11" name="TextBox 11"/>
              <p:cNvSpPr txBox="1"/>
              <p:nvPr/>
            </p:nvSpPr>
            <p:spPr>
              <a:xfrm>
                <a:off x="0" y="-66675"/>
                <a:ext cx="1888757" cy="1414500"/>
              </a:xfrm>
              <a:prstGeom prst="rect">
                <a:avLst/>
              </a:prstGeom>
            </p:spPr>
            <p:txBody>
              <a:bodyPr lIns="50800" tIns="50800" rIns="50800" bIns="50800" rtlCol="0" anchor="ctr"/>
              <a:lstStyle/>
              <a:p>
                <a:pPr algn="ctr">
                  <a:lnSpc>
                    <a:spcPts val="3450"/>
                  </a:lnSpc>
                </a:pPr>
                <a:endParaRPr/>
              </a:p>
            </p:txBody>
          </p:sp>
        </p:grpSp>
        <p:sp>
          <p:nvSpPr>
            <p:cNvPr id="12" name="TextBox 12"/>
            <p:cNvSpPr txBox="1"/>
            <p:nvPr/>
          </p:nvSpPr>
          <p:spPr>
            <a:xfrm>
              <a:off x="585923" y="417241"/>
              <a:ext cx="8389988" cy="5216813"/>
            </a:xfrm>
            <a:prstGeom prst="rect">
              <a:avLst/>
            </a:prstGeom>
          </p:spPr>
          <p:txBody>
            <a:bodyPr lIns="0" tIns="0" rIns="0" bIns="0" rtlCol="0" anchor="t">
              <a:spAutoFit/>
            </a:bodyPr>
            <a:lstStyle/>
            <a:p>
              <a:pPr algn="ctr">
                <a:lnSpc>
                  <a:spcPts val="7200"/>
                </a:lnSpc>
              </a:pPr>
              <a:r>
                <a:rPr lang="en-US" sz="4800" b="1" spc="19" dirty="0">
                  <a:solidFill>
                    <a:srgbClr val="FFFFFF"/>
                  </a:solidFill>
                  <a:latin typeface="Barlow Bold"/>
                  <a:ea typeface="Barlow Bold"/>
                  <a:cs typeface="Barlow Bold"/>
                  <a:sym typeface="Barlow Bold"/>
                </a:rPr>
                <a:t>Risks</a:t>
              </a:r>
            </a:p>
            <a:p>
              <a:pPr algn="ctr">
                <a:lnSpc>
                  <a:spcPts val="3450"/>
                </a:lnSpc>
              </a:pPr>
              <a:endParaRPr lang="en-US" sz="4800" b="1" spc="19" dirty="0">
                <a:solidFill>
                  <a:srgbClr val="FFFFFF"/>
                </a:solidFill>
                <a:latin typeface="Barlow Bold"/>
                <a:ea typeface="Barlow Bold"/>
                <a:cs typeface="Barlow Bold"/>
                <a:sym typeface="Barlow Bold"/>
              </a:endParaRPr>
            </a:p>
            <a:p>
              <a:pPr marL="604518" lvl="1" indent="-302259" algn="l">
                <a:lnSpc>
                  <a:spcPts val="6999"/>
                </a:lnSpc>
                <a:buFont typeface="Arial"/>
                <a:buChar char="•"/>
              </a:pPr>
              <a:r>
                <a:rPr lang="en-US" sz="2799" spc="11" dirty="0">
                  <a:solidFill>
                    <a:srgbClr val="FFFFFF"/>
                  </a:solidFill>
                  <a:latin typeface="Barlow"/>
                  <a:ea typeface="Barlow"/>
                  <a:cs typeface="Barlow"/>
                  <a:sym typeface="Barlow"/>
                </a:rPr>
                <a:t>Hard </a:t>
              </a:r>
              <a:r>
                <a:rPr lang="en-US" sz="2799" spc="11">
                  <a:solidFill>
                    <a:srgbClr val="FFFFFF"/>
                  </a:solidFill>
                  <a:latin typeface="Barlow"/>
                  <a:ea typeface="Barlow"/>
                  <a:cs typeface="Barlow"/>
                  <a:sym typeface="Barlow"/>
                </a:rPr>
                <a:t>power prioritization</a:t>
              </a:r>
              <a:endParaRPr lang="en-US" sz="2799" spc="11" dirty="0">
                <a:solidFill>
                  <a:srgbClr val="FFFFFF"/>
                </a:solidFill>
                <a:latin typeface="Barlow"/>
                <a:ea typeface="Barlow"/>
                <a:cs typeface="Barlow"/>
                <a:sym typeface="Barlow"/>
              </a:endParaRPr>
            </a:p>
            <a:p>
              <a:pPr marL="604518" lvl="1" indent="-302259" algn="l">
                <a:lnSpc>
                  <a:spcPts val="6999"/>
                </a:lnSpc>
                <a:buFont typeface="Arial"/>
                <a:buChar char="•"/>
              </a:pPr>
              <a:r>
                <a:rPr lang="en-US" sz="2799" spc="11" dirty="0">
                  <a:solidFill>
                    <a:srgbClr val="FFFFFF"/>
                  </a:solidFill>
                  <a:latin typeface="Barlow"/>
                  <a:ea typeface="Barlow"/>
                  <a:cs typeface="Barlow"/>
                  <a:sym typeface="Barlow"/>
                </a:rPr>
                <a:t>Preference for isolationism</a:t>
              </a:r>
            </a:p>
            <a:p>
              <a:pPr marL="604518" lvl="1" indent="-302259" algn="l">
                <a:lnSpc>
                  <a:spcPts val="6999"/>
                </a:lnSpc>
                <a:buFont typeface="Arial"/>
                <a:buChar char="•"/>
              </a:pPr>
              <a:r>
                <a:rPr lang="en-US" sz="2799" spc="11" dirty="0">
                  <a:solidFill>
                    <a:srgbClr val="FFFFFF"/>
                  </a:solidFill>
                  <a:latin typeface="Barlow"/>
                  <a:ea typeface="Barlow"/>
                  <a:cs typeface="Barlow"/>
                  <a:sym typeface="Barlow"/>
                </a:rPr>
                <a:t>Disregard for established norms</a:t>
              </a:r>
            </a:p>
          </p:txBody>
        </p:sp>
      </p:grpSp>
      <p:sp>
        <p:nvSpPr>
          <p:cNvPr id="13" name="AutoShape 13"/>
          <p:cNvSpPr/>
          <p:nvPr/>
        </p:nvSpPr>
        <p:spPr>
          <a:xfrm flipV="1">
            <a:off x="1028711" y="1948965"/>
            <a:ext cx="16230594" cy="38509"/>
          </a:xfrm>
          <a:prstGeom prst="line">
            <a:avLst/>
          </a:prstGeom>
          <a:ln w="9525" cap="flat">
            <a:solidFill>
              <a:srgbClr val="F7F7F7"/>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AutoShape 2"/>
          <p:cNvSpPr/>
          <p:nvPr/>
        </p:nvSpPr>
        <p:spPr>
          <a:xfrm flipV="1">
            <a:off x="1028711" y="1948965"/>
            <a:ext cx="16230594" cy="38509"/>
          </a:xfrm>
          <a:prstGeom prst="line">
            <a:avLst/>
          </a:prstGeom>
          <a:ln w="9525" cap="flat">
            <a:solidFill>
              <a:srgbClr val="F7F7F7"/>
            </a:solidFill>
            <a:prstDash val="solid"/>
            <a:headEnd type="none" w="sm" len="sm"/>
            <a:tailEnd type="none" w="sm" len="sm"/>
          </a:ln>
        </p:spPr>
        <p:txBody>
          <a:bodyPr/>
          <a:lstStyle/>
          <a:p>
            <a:endParaRPr lang="en-US"/>
          </a:p>
        </p:txBody>
      </p:sp>
      <p:grpSp>
        <p:nvGrpSpPr>
          <p:cNvPr id="3" name="Group 3"/>
          <p:cNvGrpSpPr/>
          <p:nvPr/>
        </p:nvGrpSpPr>
        <p:grpSpPr>
          <a:xfrm>
            <a:off x="7252256" y="3620129"/>
            <a:ext cx="3783488" cy="2269305"/>
            <a:chOff x="0" y="0"/>
            <a:chExt cx="5044650" cy="3025740"/>
          </a:xfrm>
        </p:grpSpPr>
        <p:pic>
          <p:nvPicPr>
            <p:cNvPr id="4" name="Picture 4"/>
            <p:cNvPicPr>
              <a:picLocks noChangeAspect="1"/>
            </p:cNvPicPr>
            <p:nvPr/>
          </p:nvPicPr>
          <p:blipFill>
            <a:blip r:embed="rId2"/>
            <a:srcRect l="14179" r="5545"/>
            <a:stretch>
              <a:fillRect/>
            </a:stretch>
          </p:blipFill>
          <p:spPr>
            <a:xfrm>
              <a:off x="0" y="0"/>
              <a:ext cx="5044650" cy="3025740"/>
            </a:xfrm>
            <a:prstGeom prst="rect">
              <a:avLst/>
            </a:prstGeom>
          </p:spPr>
        </p:pic>
      </p:grpSp>
      <p:grpSp>
        <p:nvGrpSpPr>
          <p:cNvPr id="5" name="Group 5"/>
          <p:cNvGrpSpPr/>
          <p:nvPr/>
        </p:nvGrpSpPr>
        <p:grpSpPr>
          <a:xfrm>
            <a:off x="12307900" y="3226709"/>
            <a:ext cx="4495640" cy="2839026"/>
            <a:chOff x="0" y="0"/>
            <a:chExt cx="5994187" cy="3785369"/>
          </a:xfrm>
        </p:grpSpPr>
        <p:pic>
          <p:nvPicPr>
            <p:cNvPr id="6" name="Picture 6"/>
            <p:cNvPicPr>
              <a:picLocks noChangeAspect="1"/>
            </p:cNvPicPr>
            <p:nvPr/>
          </p:nvPicPr>
          <p:blipFill>
            <a:blip r:embed="rId3"/>
            <a:srcRect l="7704" r="7704"/>
            <a:stretch>
              <a:fillRect/>
            </a:stretch>
          </p:blipFill>
          <p:spPr>
            <a:xfrm>
              <a:off x="0" y="0"/>
              <a:ext cx="5994187" cy="3785369"/>
            </a:xfrm>
            <a:prstGeom prst="rect">
              <a:avLst/>
            </a:prstGeom>
          </p:spPr>
        </p:pic>
      </p:grpSp>
      <p:grpSp>
        <p:nvGrpSpPr>
          <p:cNvPr id="7" name="Group 7"/>
          <p:cNvGrpSpPr/>
          <p:nvPr/>
        </p:nvGrpSpPr>
        <p:grpSpPr>
          <a:xfrm>
            <a:off x="2188511" y="3004590"/>
            <a:ext cx="2998533" cy="3386324"/>
            <a:chOff x="0" y="0"/>
            <a:chExt cx="1379207" cy="1557575"/>
          </a:xfrm>
        </p:grpSpPr>
        <p:sp>
          <p:nvSpPr>
            <p:cNvPr id="8" name="Freeform 8"/>
            <p:cNvSpPr/>
            <p:nvPr/>
          </p:nvSpPr>
          <p:spPr>
            <a:xfrm>
              <a:off x="0" y="0"/>
              <a:ext cx="1379207" cy="1557575"/>
            </a:xfrm>
            <a:custGeom>
              <a:avLst/>
              <a:gdLst/>
              <a:ahLst/>
              <a:cxnLst/>
              <a:rect l="l" t="t" r="r" b="b"/>
              <a:pathLst>
                <a:path w="1379207" h="1557575">
                  <a:moveTo>
                    <a:pt x="0" y="0"/>
                  </a:moveTo>
                  <a:lnTo>
                    <a:pt x="1379207" y="0"/>
                  </a:lnTo>
                  <a:lnTo>
                    <a:pt x="1379207" y="1557575"/>
                  </a:lnTo>
                  <a:lnTo>
                    <a:pt x="0" y="1557575"/>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9" name="TextBox 9"/>
            <p:cNvSpPr txBox="1"/>
            <p:nvPr/>
          </p:nvSpPr>
          <p:spPr>
            <a:xfrm>
              <a:off x="0" y="-28575"/>
              <a:ext cx="1379207" cy="1586150"/>
            </a:xfrm>
            <a:prstGeom prst="rect">
              <a:avLst/>
            </a:prstGeom>
          </p:spPr>
          <p:txBody>
            <a:bodyPr lIns="68580" tIns="68580" rIns="68580" bIns="68580" rtlCol="0" anchor="ctr"/>
            <a:lstStyle/>
            <a:p>
              <a:pPr algn="ctr">
                <a:lnSpc>
                  <a:spcPts val="1889"/>
                </a:lnSpc>
              </a:pPr>
              <a:endParaRPr/>
            </a:p>
          </p:txBody>
        </p:sp>
      </p:grpSp>
      <p:grpSp>
        <p:nvGrpSpPr>
          <p:cNvPr id="10" name="Group 10"/>
          <p:cNvGrpSpPr/>
          <p:nvPr/>
        </p:nvGrpSpPr>
        <p:grpSpPr>
          <a:xfrm>
            <a:off x="1790174" y="3381180"/>
            <a:ext cx="3795207" cy="2747202"/>
            <a:chOff x="0" y="0"/>
            <a:chExt cx="5060276" cy="3662936"/>
          </a:xfrm>
        </p:grpSpPr>
        <p:pic>
          <p:nvPicPr>
            <p:cNvPr id="11" name="Picture 11"/>
            <p:cNvPicPr>
              <a:picLocks noChangeAspect="1"/>
            </p:cNvPicPr>
            <p:nvPr/>
          </p:nvPicPr>
          <p:blipFill>
            <a:blip r:embed="rId4"/>
            <a:srcRect l="19994" r="20149" b="16036"/>
            <a:stretch>
              <a:fillRect/>
            </a:stretch>
          </p:blipFill>
          <p:spPr>
            <a:xfrm>
              <a:off x="0" y="0"/>
              <a:ext cx="5060276" cy="3662936"/>
            </a:xfrm>
            <a:prstGeom prst="rect">
              <a:avLst/>
            </a:prstGeom>
          </p:spPr>
        </p:pic>
      </p:grpSp>
      <p:grpSp>
        <p:nvGrpSpPr>
          <p:cNvPr id="12" name="Group 12"/>
          <p:cNvGrpSpPr/>
          <p:nvPr/>
        </p:nvGrpSpPr>
        <p:grpSpPr>
          <a:xfrm>
            <a:off x="7644734" y="2970237"/>
            <a:ext cx="2998533" cy="3386324"/>
            <a:chOff x="0" y="0"/>
            <a:chExt cx="1379207" cy="1557575"/>
          </a:xfrm>
        </p:grpSpPr>
        <p:sp>
          <p:nvSpPr>
            <p:cNvPr id="13" name="Freeform 13"/>
            <p:cNvSpPr/>
            <p:nvPr/>
          </p:nvSpPr>
          <p:spPr>
            <a:xfrm>
              <a:off x="0" y="0"/>
              <a:ext cx="1379207" cy="1557575"/>
            </a:xfrm>
            <a:custGeom>
              <a:avLst/>
              <a:gdLst/>
              <a:ahLst/>
              <a:cxnLst/>
              <a:rect l="l" t="t" r="r" b="b"/>
              <a:pathLst>
                <a:path w="1379207" h="1557575">
                  <a:moveTo>
                    <a:pt x="0" y="0"/>
                  </a:moveTo>
                  <a:lnTo>
                    <a:pt x="1379207" y="0"/>
                  </a:lnTo>
                  <a:lnTo>
                    <a:pt x="1379207" y="1557575"/>
                  </a:lnTo>
                  <a:lnTo>
                    <a:pt x="0" y="1557575"/>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14" name="TextBox 14"/>
            <p:cNvSpPr txBox="1"/>
            <p:nvPr/>
          </p:nvSpPr>
          <p:spPr>
            <a:xfrm>
              <a:off x="0" y="-28575"/>
              <a:ext cx="1379207" cy="1586150"/>
            </a:xfrm>
            <a:prstGeom prst="rect">
              <a:avLst/>
            </a:prstGeom>
          </p:spPr>
          <p:txBody>
            <a:bodyPr lIns="68580" tIns="68580" rIns="68580" bIns="68580" rtlCol="0" anchor="ctr"/>
            <a:lstStyle/>
            <a:p>
              <a:pPr algn="ctr">
                <a:lnSpc>
                  <a:spcPts val="1889"/>
                </a:lnSpc>
              </a:pPr>
              <a:endParaRPr/>
            </a:p>
          </p:txBody>
        </p:sp>
      </p:grpSp>
      <p:grpSp>
        <p:nvGrpSpPr>
          <p:cNvPr id="15" name="Group 15"/>
          <p:cNvGrpSpPr/>
          <p:nvPr/>
        </p:nvGrpSpPr>
        <p:grpSpPr>
          <a:xfrm>
            <a:off x="13056454" y="2970237"/>
            <a:ext cx="2998533" cy="3351971"/>
            <a:chOff x="0" y="0"/>
            <a:chExt cx="1379207" cy="1541774"/>
          </a:xfrm>
        </p:grpSpPr>
        <p:sp>
          <p:nvSpPr>
            <p:cNvPr id="16" name="Freeform 16"/>
            <p:cNvSpPr/>
            <p:nvPr/>
          </p:nvSpPr>
          <p:spPr>
            <a:xfrm>
              <a:off x="0" y="0"/>
              <a:ext cx="1379207" cy="1541774"/>
            </a:xfrm>
            <a:custGeom>
              <a:avLst/>
              <a:gdLst/>
              <a:ahLst/>
              <a:cxnLst/>
              <a:rect l="l" t="t" r="r" b="b"/>
              <a:pathLst>
                <a:path w="1379207" h="1541774">
                  <a:moveTo>
                    <a:pt x="0" y="0"/>
                  </a:moveTo>
                  <a:lnTo>
                    <a:pt x="1379207" y="0"/>
                  </a:lnTo>
                  <a:lnTo>
                    <a:pt x="1379207" y="1541774"/>
                  </a:lnTo>
                  <a:lnTo>
                    <a:pt x="0" y="1541774"/>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17" name="TextBox 17"/>
            <p:cNvSpPr txBox="1"/>
            <p:nvPr/>
          </p:nvSpPr>
          <p:spPr>
            <a:xfrm>
              <a:off x="0" y="-28575"/>
              <a:ext cx="1379207" cy="1570349"/>
            </a:xfrm>
            <a:prstGeom prst="rect">
              <a:avLst/>
            </a:prstGeom>
          </p:spPr>
          <p:txBody>
            <a:bodyPr lIns="68580" tIns="68580" rIns="68580" bIns="68580" rtlCol="0" anchor="ctr"/>
            <a:lstStyle/>
            <a:p>
              <a:pPr algn="ctr">
                <a:lnSpc>
                  <a:spcPts val="1889"/>
                </a:lnSpc>
              </a:pPr>
              <a:endParaRPr/>
            </a:p>
          </p:txBody>
        </p:sp>
      </p:grpSp>
      <p:sp>
        <p:nvSpPr>
          <p:cNvPr id="18" name="TextBox 18"/>
          <p:cNvSpPr txBox="1"/>
          <p:nvPr/>
        </p:nvSpPr>
        <p:spPr>
          <a:xfrm>
            <a:off x="1028711" y="895350"/>
            <a:ext cx="16230600" cy="1047750"/>
          </a:xfrm>
          <a:prstGeom prst="rect">
            <a:avLst/>
          </a:prstGeom>
        </p:spPr>
        <p:txBody>
          <a:bodyPr lIns="0" tIns="0" rIns="0" bIns="0" rtlCol="0" anchor="t">
            <a:spAutoFit/>
          </a:bodyPr>
          <a:lstStyle/>
          <a:p>
            <a:pPr marL="0" lvl="0" indent="0" algn="l">
              <a:lnSpc>
                <a:spcPts val="8400"/>
              </a:lnSpc>
              <a:spcBef>
                <a:spcPct val="0"/>
              </a:spcBef>
            </a:pPr>
            <a:r>
              <a:rPr lang="en-US" sz="6000" b="1" u="none" strike="noStrike">
                <a:solidFill>
                  <a:srgbClr val="FFFFFF"/>
                </a:solidFill>
                <a:latin typeface="Barlow Bold"/>
                <a:ea typeface="Barlow Bold"/>
                <a:cs typeface="Barlow Bold"/>
                <a:sym typeface="Barlow Bold"/>
              </a:rPr>
              <a:t>What Can We Do?</a:t>
            </a:r>
          </a:p>
        </p:txBody>
      </p:sp>
      <p:sp>
        <p:nvSpPr>
          <p:cNvPr id="19" name="TextBox 19"/>
          <p:cNvSpPr txBox="1"/>
          <p:nvPr/>
        </p:nvSpPr>
        <p:spPr>
          <a:xfrm>
            <a:off x="1823722" y="6776569"/>
            <a:ext cx="3761659" cy="373507"/>
          </a:xfrm>
          <a:prstGeom prst="rect">
            <a:avLst/>
          </a:prstGeom>
        </p:spPr>
        <p:txBody>
          <a:bodyPr lIns="0" tIns="0" rIns="0" bIns="0" rtlCol="0" anchor="t">
            <a:spAutoFit/>
          </a:bodyPr>
          <a:lstStyle/>
          <a:p>
            <a:pPr algn="l">
              <a:lnSpc>
                <a:spcPts val="2638"/>
              </a:lnSpc>
            </a:pPr>
            <a:r>
              <a:rPr lang="en-US" sz="2899" b="1">
                <a:solidFill>
                  <a:srgbClr val="2B2C30"/>
                </a:solidFill>
                <a:latin typeface="Barlow Bold"/>
                <a:ea typeface="Barlow Bold"/>
                <a:cs typeface="Barlow Bold"/>
                <a:sym typeface="Barlow Bold"/>
              </a:rPr>
              <a:t>Engage with Congress</a:t>
            </a:r>
          </a:p>
        </p:txBody>
      </p:sp>
      <p:sp>
        <p:nvSpPr>
          <p:cNvPr id="20" name="TextBox 20"/>
          <p:cNvSpPr txBox="1"/>
          <p:nvPr/>
        </p:nvSpPr>
        <p:spPr>
          <a:xfrm>
            <a:off x="13204659" y="6776569"/>
            <a:ext cx="3761659" cy="373507"/>
          </a:xfrm>
          <a:prstGeom prst="rect">
            <a:avLst/>
          </a:prstGeom>
        </p:spPr>
        <p:txBody>
          <a:bodyPr lIns="0" tIns="0" rIns="0" bIns="0" rtlCol="0" anchor="t">
            <a:spAutoFit/>
          </a:bodyPr>
          <a:lstStyle/>
          <a:p>
            <a:pPr marL="0" lvl="0" indent="0" algn="l">
              <a:lnSpc>
                <a:spcPts val="2638"/>
              </a:lnSpc>
              <a:spcBef>
                <a:spcPct val="0"/>
              </a:spcBef>
            </a:pPr>
            <a:r>
              <a:rPr lang="en-US" sz="2899" b="1">
                <a:solidFill>
                  <a:srgbClr val="2B2C30"/>
                </a:solidFill>
                <a:latin typeface="Barlow Bold"/>
                <a:ea typeface="Barlow Bold"/>
                <a:cs typeface="Barlow Bold"/>
                <a:sym typeface="Barlow Bold"/>
              </a:rPr>
              <a:t>Be a Storyteller</a:t>
            </a:r>
          </a:p>
        </p:txBody>
      </p:sp>
      <p:sp>
        <p:nvSpPr>
          <p:cNvPr id="21" name="TextBox 21"/>
          <p:cNvSpPr txBox="1"/>
          <p:nvPr/>
        </p:nvSpPr>
        <p:spPr>
          <a:xfrm>
            <a:off x="7358022" y="6609882"/>
            <a:ext cx="3761659" cy="706882"/>
          </a:xfrm>
          <a:prstGeom prst="rect">
            <a:avLst/>
          </a:prstGeom>
        </p:spPr>
        <p:txBody>
          <a:bodyPr lIns="0" tIns="0" rIns="0" bIns="0" rtlCol="0" anchor="t">
            <a:spAutoFit/>
          </a:bodyPr>
          <a:lstStyle/>
          <a:p>
            <a:pPr algn="l">
              <a:lnSpc>
                <a:spcPts val="2638"/>
              </a:lnSpc>
            </a:pPr>
            <a:r>
              <a:rPr lang="en-US" sz="2899" b="1">
                <a:solidFill>
                  <a:srgbClr val="2B2C30"/>
                </a:solidFill>
                <a:latin typeface="Barlow Bold"/>
                <a:ea typeface="Barlow Bold"/>
                <a:cs typeface="Barlow Bold"/>
                <a:sym typeface="Barlow Bold"/>
              </a:rPr>
              <a:t>Engage with the U.S. Trade Representative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F7F7F7"/>
            </a:solidFill>
            <a:prstDash val="solid"/>
            <a:headEnd type="none" w="sm" len="sm"/>
            <a:tailEnd type="none" w="sm" len="sm"/>
          </a:ln>
        </p:spPr>
        <p:txBody>
          <a:bodyPr/>
          <a:lstStyle/>
          <a:p>
            <a:endParaRPr lang="en-US"/>
          </a:p>
        </p:txBody>
      </p:sp>
      <p:sp>
        <p:nvSpPr>
          <p:cNvPr id="3" name="TextBox 3"/>
          <p:cNvSpPr txBox="1"/>
          <p:nvPr/>
        </p:nvSpPr>
        <p:spPr>
          <a:xfrm>
            <a:off x="1006882" y="4738317"/>
            <a:ext cx="16230600" cy="639076"/>
          </a:xfrm>
          <a:prstGeom prst="rect">
            <a:avLst/>
          </a:prstGeom>
        </p:spPr>
        <p:txBody>
          <a:bodyPr lIns="0" tIns="0" rIns="0" bIns="0" rtlCol="0" anchor="t">
            <a:spAutoFit/>
          </a:bodyPr>
          <a:lstStyle/>
          <a:p>
            <a:pPr algn="l">
              <a:lnSpc>
                <a:spcPts val="5200"/>
              </a:lnSpc>
              <a:spcBef>
                <a:spcPct val="0"/>
              </a:spcBef>
            </a:pPr>
            <a:r>
              <a:rPr lang="en-US" sz="3714" b="1">
                <a:solidFill>
                  <a:srgbClr val="F7F7F7"/>
                </a:solidFill>
                <a:latin typeface="Barlow Semi-Bold"/>
                <a:ea typeface="Barlow Semi-Bold"/>
                <a:cs typeface="Barlow Semi-Bold"/>
                <a:sym typeface="Barlow Semi-Bold"/>
              </a:rPr>
              <a:t>State of the Net Lightning Talk</a:t>
            </a:r>
          </a:p>
        </p:txBody>
      </p:sp>
      <p:sp>
        <p:nvSpPr>
          <p:cNvPr id="4" name="TextBox 4"/>
          <p:cNvSpPr txBox="1"/>
          <p:nvPr/>
        </p:nvSpPr>
        <p:spPr>
          <a:xfrm>
            <a:off x="850974" y="2322891"/>
            <a:ext cx="16408332" cy="2093608"/>
          </a:xfrm>
          <a:prstGeom prst="rect">
            <a:avLst/>
          </a:prstGeom>
        </p:spPr>
        <p:txBody>
          <a:bodyPr lIns="0" tIns="0" rIns="0" bIns="0" rtlCol="0" anchor="t">
            <a:spAutoFit/>
          </a:bodyPr>
          <a:lstStyle/>
          <a:p>
            <a:pPr algn="l">
              <a:lnSpc>
                <a:spcPts val="15250"/>
              </a:lnSpc>
            </a:pPr>
            <a:r>
              <a:rPr lang="en-US" sz="16758" b="1">
                <a:solidFill>
                  <a:srgbClr val="F7F7F7"/>
                </a:solidFill>
                <a:latin typeface="Barlow Bold"/>
                <a:ea typeface="Barlow Bold"/>
                <a:cs typeface="Barlow Bold"/>
                <a:sym typeface="Barlow Bold"/>
              </a:rPr>
              <a:t>Thank you!</a:t>
            </a:r>
          </a:p>
        </p:txBody>
      </p:sp>
      <p:sp>
        <p:nvSpPr>
          <p:cNvPr id="5" name="TextBox 5"/>
          <p:cNvSpPr txBox="1"/>
          <p:nvPr/>
        </p:nvSpPr>
        <p:spPr>
          <a:xfrm>
            <a:off x="1016407" y="7612380"/>
            <a:ext cx="7862435" cy="1731645"/>
          </a:xfrm>
          <a:prstGeom prst="rect">
            <a:avLst/>
          </a:prstGeom>
        </p:spPr>
        <p:txBody>
          <a:bodyPr lIns="0" tIns="0" rIns="0" bIns="0" rtlCol="0" anchor="t">
            <a:spAutoFit/>
          </a:bodyPr>
          <a:lstStyle/>
          <a:p>
            <a:pPr algn="l">
              <a:lnSpc>
                <a:spcPts val="3450"/>
              </a:lnSpc>
            </a:pPr>
            <a:r>
              <a:rPr lang="en-US" sz="2300" spc="9">
                <a:solidFill>
                  <a:srgbClr val="F7F7F7"/>
                </a:solidFill>
                <a:latin typeface="Barlow"/>
                <a:ea typeface="Barlow"/>
                <a:cs typeface="Barlow"/>
                <a:sym typeface="Barlow"/>
              </a:rPr>
              <a:t>Taylor Downs</a:t>
            </a:r>
          </a:p>
          <a:p>
            <a:pPr algn="l">
              <a:lnSpc>
                <a:spcPts val="3450"/>
              </a:lnSpc>
            </a:pPr>
            <a:r>
              <a:rPr lang="en-US" sz="2300" spc="9">
                <a:solidFill>
                  <a:srgbClr val="F7F7F7"/>
                </a:solidFill>
                <a:latin typeface="Barlow"/>
                <a:ea typeface="Barlow"/>
                <a:cs typeface="Barlow"/>
                <a:sym typeface="Barlow"/>
              </a:rPr>
              <a:t>Federal Policy Manager</a:t>
            </a:r>
          </a:p>
          <a:p>
            <a:pPr algn="l">
              <a:lnSpc>
                <a:spcPts val="3450"/>
              </a:lnSpc>
            </a:pPr>
            <a:r>
              <a:rPr lang="en-US" sz="2300" spc="9">
                <a:solidFill>
                  <a:srgbClr val="F7F7F7"/>
                </a:solidFill>
                <a:latin typeface="Barlow"/>
                <a:ea typeface="Barlow"/>
                <a:cs typeface="Barlow"/>
                <a:sym typeface="Barlow"/>
              </a:rPr>
              <a:t>ACT | The App Association</a:t>
            </a:r>
          </a:p>
          <a:p>
            <a:pPr algn="l">
              <a:lnSpc>
                <a:spcPts val="3450"/>
              </a:lnSpc>
            </a:pPr>
            <a:r>
              <a:rPr lang="en-US" sz="2300" spc="9">
                <a:solidFill>
                  <a:srgbClr val="F7F7F7"/>
                </a:solidFill>
                <a:latin typeface="Barlow"/>
                <a:ea typeface="Barlow"/>
                <a:cs typeface="Barlow"/>
                <a:sym typeface="Barlow"/>
              </a:rPr>
              <a:t>tdowns@actonline.org</a:t>
            </a:r>
          </a:p>
        </p:txBody>
      </p:sp>
      <p:grpSp>
        <p:nvGrpSpPr>
          <p:cNvPr id="6" name="Group 6"/>
          <p:cNvGrpSpPr/>
          <p:nvPr/>
        </p:nvGrpSpPr>
        <p:grpSpPr>
          <a:xfrm>
            <a:off x="10664509" y="7898130"/>
            <a:ext cx="6572973" cy="1226820"/>
            <a:chOff x="0" y="0"/>
            <a:chExt cx="1731153" cy="323113"/>
          </a:xfrm>
        </p:grpSpPr>
        <p:sp>
          <p:nvSpPr>
            <p:cNvPr id="7" name="Freeform 7"/>
            <p:cNvSpPr/>
            <p:nvPr/>
          </p:nvSpPr>
          <p:spPr>
            <a:xfrm>
              <a:off x="0" y="0"/>
              <a:ext cx="1731153" cy="323113"/>
            </a:xfrm>
            <a:custGeom>
              <a:avLst/>
              <a:gdLst/>
              <a:ahLst/>
              <a:cxnLst/>
              <a:rect l="l" t="t" r="r" b="b"/>
              <a:pathLst>
                <a:path w="1731153" h="323113">
                  <a:moveTo>
                    <a:pt x="60070" y="0"/>
                  </a:moveTo>
                  <a:lnTo>
                    <a:pt x="1671083" y="0"/>
                  </a:lnTo>
                  <a:cubicBezTo>
                    <a:pt x="1687015" y="0"/>
                    <a:pt x="1702294" y="6329"/>
                    <a:pt x="1713559" y="17594"/>
                  </a:cubicBezTo>
                  <a:cubicBezTo>
                    <a:pt x="1724825" y="28859"/>
                    <a:pt x="1731153" y="44138"/>
                    <a:pt x="1731153" y="60070"/>
                  </a:cubicBezTo>
                  <a:lnTo>
                    <a:pt x="1731153" y="263043"/>
                  </a:lnTo>
                  <a:cubicBezTo>
                    <a:pt x="1731153" y="278975"/>
                    <a:pt x="1724825" y="294254"/>
                    <a:pt x="1713559" y="305519"/>
                  </a:cubicBezTo>
                  <a:cubicBezTo>
                    <a:pt x="1702294" y="316784"/>
                    <a:pt x="1687015" y="323113"/>
                    <a:pt x="1671083" y="323113"/>
                  </a:cubicBezTo>
                  <a:lnTo>
                    <a:pt x="60070" y="323113"/>
                  </a:lnTo>
                  <a:cubicBezTo>
                    <a:pt x="44138" y="323113"/>
                    <a:pt x="28859" y="316784"/>
                    <a:pt x="17594" y="305519"/>
                  </a:cubicBezTo>
                  <a:cubicBezTo>
                    <a:pt x="6329" y="294254"/>
                    <a:pt x="0" y="278975"/>
                    <a:pt x="0" y="263043"/>
                  </a:cubicBezTo>
                  <a:lnTo>
                    <a:pt x="0" y="60070"/>
                  </a:lnTo>
                  <a:cubicBezTo>
                    <a:pt x="0" y="44138"/>
                    <a:pt x="6329" y="28859"/>
                    <a:pt x="17594" y="17594"/>
                  </a:cubicBezTo>
                  <a:cubicBezTo>
                    <a:pt x="28859" y="6329"/>
                    <a:pt x="44138" y="0"/>
                    <a:pt x="60070" y="0"/>
                  </a:cubicBezTo>
                  <a:close/>
                </a:path>
              </a:pathLst>
            </a:custGeom>
            <a:solidFill>
              <a:srgbClr val="FFFFFF"/>
            </a:solidFill>
          </p:spPr>
          <p:txBody>
            <a:bodyPr/>
            <a:lstStyle/>
            <a:p>
              <a:endParaRPr lang="en-US"/>
            </a:p>
          </p:txBody>
        </p:sp>
        <p:sp>
          <p:nvSpPr>
            <p:cNvPr id="8" name="TextBox 8"/>
            <p:cNvSpPr txBox="1"/>
            <p:nvPr/>
          </p:nvSpPr>
          <p:spPr>
            <a:xfrm>
              <a:off x="0" y="-66675"/>
              <a:ext cx="1731153" cy="389788"/>
            </a:xfrm>
            <a:prstGeom prst="rect">
              <a:avLst/>
            </a:prstGeom>
          </p:spPr>
          <p:txBody>
            <a:bodyPr lIns="50800" tIns="50800" rIns="50800" bIns="50800" rtlCol="0" anchor="ctr"/>
            <a:lstStyle/>
            <a:p>
              <a:pPr algn="ctr">
                <a:lnSpc>
                  <a:spcPts val="3450"/>
                </a:lnSpc>
              </a:pPr>
              <a:endParaRPr/>
            </a:p>
          </p:txBody>
        </p:sp>
      </p:grpSp>
      <p:sp>
        <p:nvSpPr>
          <p:cNvPr id="9" name="Freeform 9"/>
          <p:cNvSpPr/>
          <p:nvPr/>
        </p:nvSpPr>
        <p:spPr>
          <a:xfrm>
            <a:off x="11165018" y="8165462"/>
            <a:ext cx="5615603" cy="692156"/>
          </a:xfrm>
          <a:custGeom>
            <a:avLst/>
            <a:gdLst/>
            <a:ahLst/>
            <a:cxnLst/>
            <a:rect l="l" t="t" r="r" b="b"/>
            <a:pathLst>
              <a:path w="5615603" h="692156">
                <a:moveTo>
                  <a:pt x="0" y="0"/>
                </a:moveTo>
                <a:lnTo>
                  <a:pt x="5615603" y="0"/>
                </a:lnTo>
                <a:lnTo>
                  <a:pt x="5615603" y="692156"/>
                </a:lnTo>
                <a:lnTo>
                  <a:pt x="0" y="6921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TextBox 2"/>
          <p:cNvSpPr txBox="1"/>
          <p:nvPr/>
        </p:nvSpPr>
        <p:spPr>
          <a:xfrm>
            <a:off x="1493498" y="671062"/>
            <a:ext cx="1728490" cy="639076"/>
          </a:xfrm>
          <a:prstGeom prst="rect">
            <a:avLst/>
          </a:prstGeom>
        </p:spPr>
        <p:txBody>
          <a:bodyPr lIns="0" tIns="0" rIns="0" bIns="0" rtlCol="0" anchor="t">
            <a:spAutoFit/>
          </a:bodyPr>
          <a:lstStyle/>
          <a:p>
            <a:pPr marL="0" lvl="0" indent="0" algn="l">
              <a:lnSpc>
                <a:spcPts val="5200"/>
              </a:lnSpc>
              <a:spcBef>
                <a:spcPct val="0"/>
              </a:spcBef>
            </a:pPr>
            <a:r>
              <a:rPr lang="en-US" sz="3714" b="1" u="none" strike="noStrike">
                <a:solidFill>
                  <a:srgbClr val="FFFFFF"/>
                </a:solidFill>
                <a:latin typeface="Barlow Bold"/>
                <a:ea typeface="Barlow Bold"/>
                <a:cs typeface="Barlow Bold"/>
                <a:sym typeface="Barlow Bold"/>
              </a:rPr>
              <a:t>Sources</a:t>
            </a:r>
          </a:p>
        </p:txBody>
      </p:sp>
      <p:sp>
        <p:nvSpPr>
          <p:cNvPr id="3" name="AutoShape 3"/>
          <p:cNvSpPr/>
          <p:nvPr/>
        </p:nvSpPr>
        <p:spPr>
          <a:xfrm flipV="1">
            <a:off x="1028695" y="1564116"/>
            <a:ext cx="16230594" cy="38509"/>
          </a:xfrm>
          <a:prstGeom prst="line">
            <a:avLst/>
          </a:prstGeom>
          <a:ln w="9525" cap="flat">
            <a:solidFill>
              <a:srgbClr val="F7F7F7"/>
            </a:solidFill>
            <a:prstDash val="solid"/>
            <a:headEnd type="none" w="sm" len="sm"/>
            <a:tailEnd type="none" w="sm" len="sm"/>
          </a:ln>
        </p:spPr>
        <p:txBody>
          <a:bodyPr/>
          <a:lstStyle/>
          <a:p>
            <a:endParaRPr lang="en-US"/>
          </a:p>
        </p:txBody>
      </p:sp>
      <p:sp>
        <p:nvSpPr>
          <p:cNvPr id="4" name="TextBox 4"/>
          <p:cNvSpPr txBox="1"/>
          <p:nvPr/>
        </p:nvSpPr>
        <p:spPr>
          <a:xfrm>
            <a:off x="0" y="1987641"/>
            <a:ext cx="18288000" cy="2607945"/>
          </a:xfrm>
          <a:prstGeom prst="rect">
            <a:avLst/>
          </a:prstGeom>
        </p:spPr>
        <p:txBody>
          <a:bodyPr lIns="0" tIns="0" rIns="0" bIns="0" rtlCol="0" anchor="t">
            <a:spAutoFit/>
          </a:bodyPr>
          <a:lstStyle/>
          <a:p>
            <a:pPr marL="496571" lvl="1" indent="-248285" algn="l">
              <a:lnSpc>
                <a:spcPts val="3450"/>
              </a:lnSpc>
              <a:buAutoNum type="arabicPeriod"/>
            </a:pPr>
            <a:r>
              <a:rPr lang="en-US" sz="2300" spc="9">
                <a:solidFill>
                  <a:srgbClr val="FFFFFF"/>
                </a:solidFill>
                <a:latin typeface="Barlow"/>
                <a:ea typeface="Barlow"/>
                <a:cs typeface="Barlow"/>
                <a:sym typeface="Barlow"/>
              </a:rPr>
              <a:t> Global trade update, UN Conference on  Trade and Development. December 2024.https://unctad.org/system/files/official-document/ditcinf2024d3.pdf</a:t>
            </a:r>
          </a:p>
          <a:p>
            <a:pPr marL="496571" lvl="1" indent="-248285" algn="l">
              <a:lnSpc>
                <a:spcPts val="3450"/>
              </a:lnSpc>
              <a:buAutoNum type="arabicPeriod"/>
            </a:pPr>
            <a:r>
              <a:rPr lang="en-US" sz="2300" spc="9">
                <a:solidFill>
                  <a:srgbClr val="FFFFFF"/>
                </a:solidFill>
                <a:latin typeface="Barlow"/>
                <a:ea typeface="Barlow"/>
                <a:cs typeface="Barlow"/>
                <a:sym typeface="Barlow"/>
              </a:rPr>
              <a:t>https://unctad.org/system/files/official-document/statinf2024d4_en.pdf</a:t>
            </a:r>
          </a:p>
          <a:p>
            <a:pPr marL="496571" lvl="1" indent="-248285" algn="l">
              <a:lnSpc>
                <a:spcPts val="3450"/>
              </a:lnSpc>
              <a:buAutoNum type="arabicPeriod"/>
            </a:pPr>
            <a:r>
              <a:rPr lang="en-US" sz="2300" spc="9">
                <a:solidFill>
                  <a:srgbClr val="FFFFFF"/>
                </a:solidFill>
                <a:latin typeface="Barlow"/>
                <a:ea typeface="Barlow"/>
                <a:cs typeface="Barlow"/>
                <a:sym typeface="Barlow"/>
              </a:rPr>
              <a:t>Digitally Delivered Services Exports, 2005-2023.  World Trade Organization. https://www.wto.org/english/res_e/statis_e/ gstdh_digital_services_e.htm</a:t>
            </a:r>
          </a:p>
          <a:p>
            <a:pPr marL="496571" lvl="1" indent="-248285" algn="l">
              <a:lnSpc>
                <a:spcPts val="3450"/>
              </a:lnSpc>
              <a:buAutoNum type="arabicPeriod"/>
            </a:pPr>
            <a:endParaRPr lang="en-US" sz="2300" spc="9">
              <a:solidFill>
                <a:srgbClr val="FFFFFF"/>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1283</Words>
  <Application>Microsoft Macintosh PowerPoint</Application>
  <PresentationFormat>Custom</PresentationFormat>
  <Paragraphs>108</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Barlow Semi-Bold</vt:lpstr>
      <vt:lpstr>Barlow Bold</vt:lpstr>
      <vt:lpstr>Barlow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Flow of Information Shapes the Internet. What Happens if Information is Restricted?</dc:title>
  <cp:lastModifiedBy>Nancy View</cp:lastModifiedBy>
  <cp:revision>4</cp:revision>
  <dcterms:created xsi:type="dcterms:W3CDTF">2006-08-16T00:00:00Z</dcterms:created>
  <dcterms:modified xsi:type="dcterms:W3CDTF">2025-02-14T15:54:08Z</dcterms:modified>
  <dc:identifier>DAGeRGFAeAY</dc:identifier>
</cp:coreProperties>
</file>