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63" r:id="rId4"/>
    <p:sldId id="265" r:id="rId5"/>
    <p:sldId id="297" r:id="rId6"/>
    <p:sldId id="296" r:id="rId7"/>
    <p:sldId id="298" r:id="rId8"/>
    <p:sldId id="323" r:id="rId9"/>
    <p:sldId id="299" r:id="rId10"/>
    <p:sldId id="289" r:id="rId11"/>
    <p:sldId id="306" r:id="rId12"/>
    <p:sldId id="303" r:id="rId13"/>
    <p:sldId id="320" r:id="rId14"/>
    <p:sldId id="321" r:id="rId15"/>
    <p:sldId id="304" r:id="rId16"/>
    <p:sldId id="305" r:id="rId17"/>
    <p:sldId id="329" r:id="rId18"/>
    <p:sldId id="318" r:id="rId19"/>
    <p:sldId id="311" r:id="rId20"/>
    <p:sldId id="328" r:id="rId21"/>
    <p:sldId id="300" r:id="rId22"/>
    <p:sldId id="308" r:id="rId23"/>
    <p:sldId id="307" r:id="rId24"/>
    <p:sldId id="312" r:id="rId25"/>
    <p:sldId id="324" r:id="rId26"/>
    <p:sldId id="326" r:id="rId27"/>
    <p:sldId id="327" r:id="rId28"/>
    <p:sldId id="317" r:id="rId29"/>
    <p:sldId id="316" r:id="rId30"/>
    <p:sldId id="309" r:id="rId31"/>
    <p:sldId id="322" r:id="rId32"/>
    <p:sldId id="313" r:id="rId33"/>
    <p:sldId id="283" r:id="rId34"/>
    <p:sldId id="267" r:id="rId3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BD45"/>
    <a:srgbClr val="217AA0"/>
    <a:srgbClr val="7D4E9F"/>
    <a:srgbClr val="BF549F"/>
    <a:srgbClr val="792D65"/>
    <a:srgbClr val="333333"/>
    <a:srgbClr val="636363"/>
    <a:srgbClr val="B5B5B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94" autoAdjust="0"/>
    <p:restoredTop sz="94541"/>
  </p:normalViewPr>
  <p:slideViewPr>
    <p:cSldViewPr snapToGrid="0" snapToObjects="1">
      <p:cViewPr>
        <p:scale>
          <a:sx n="103" d="100"/>
          <a:sy n="103" d="100"/>
        </p:scale>
        <p:origin x="75" y="231"/>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1917A8-1F06-4FA6-89DA-E0062DF9D9AD}" type="datetimeFigureOut">
              <a:rPr lang="en-US" smtClean="0"/>
              <a:t>2/13/2019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54148-BEA4-4667-A58E-DF7B206620EB}" type="slidenum">
              <a:rPr lang="en-US" smtClean="0"/>
              <a:t>‹#›</a:t>
            </a:fld>
            <a:endParaRPr lang="en-US"/>
          </a:p>
        </p:txBody>
      </p:sp>
    </p:spTree>
    <p:extLst>
      <p:ext uri="{BB962C8B-B14F-4D97-AF65-F5344CB8AC3E}">
        <p14:creationId xmlns:p14="http://schemas.microsoft.com/office/powerpoint/2010/main" val="207799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D54148-BEA4-4667-A58E-DF7B206620EB}" type="slidenum">
              <a:rPr lang="en-US" smtClean="0"/>
              <a:t>31</a:t>
            </a:fld>
            <a:endParaRPr lang="en-US"/>
          </a:p>
        </p:txBody>
      </p:sp>
    </p:spTree>
    <p:extLst>
      <p:ext uri="{BB962C8B-B14F-4D97-AF65-F5344CB8AC3E}">
        <p14:creationId xmlns:p14="http://schemas.microsoft.com/office/powerpoint/2010/main" val="3554269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1" name="Subtitle 2"/>
          <p:cNvSpPr>
            <a:spLocks noGrp="1"/>
          </p:cNvSpPr>
          <p:nvPr>
            <p:ph type="subTitle" idx="4294967295"/>
          </p:nvPr>
        </p:nvSpPr>
        <p:spPr>
          <a:xfrm>
            <a:off x="342900" y="3893330"/>
            <a:ext cx="8568871" cy="685655"/>
          </a:xfrm>
          <a:prstGeom prst="rect">
            <a:avLst/>
          </a:prstGeom>
        </p:spPr>
        <p:txBody>
          <a:bodyPr/>
          <a:lstStyle>
            <a:lvl1pPr algn="ctr">
              <a:defRPr/>
            </a:lvl1pPr>
          </a:lstStyle>
          <a:p>
            <a:pPr marL="0" indent="0">
              <a:buNone/>
            </a:pPr>
            <a:r>
              <a:rPr lang="en-US" dirty="0">
                <a:solidFill>
                  <a:schemeClr val="tx1"/>
                </a:solidFill>
              </a:rPr>
              <a:t>Supporting text here</a:t>
            </a:r>
          </a:p>
        </p:txBody>
      </p:sp>
      <p:sp>
        <p:nvSpPr>
          <p:cNvPr id="7" name="Title 1">
            <a:extLst>
              <a:ext uri="{FF2B5EF4-FFF2-40B4-BE49-F238E27FC236}">
                <a16:creationId xmlns:a16="http://schemas.microsoft.com/office/drawing/2014/main" id="{276313BA-E3E4-934C-944E-E858F3D33219}"/>
              </a:ext>
            </a:extLst>
          </p:cNvPr>
          <p:cNvSpPr>
            <a:spLocks noGrp="1"/>
          </p:cNvSpPr>
          <p:nvPr>
            <p:ph type="ctrTitle" hasCustomPrompt="1"/>
          </p:nvPr>
        </p:nvSpPr>
        <p:spPr>
          <a:xfrm>
            <a:off x="342901" y="3425556"/>
            <a:ext cx="8568870" cy="467774"/>
          </a:xfrm>
          <a:prstGeom prst="rect">
            <a:avLst/>
          </a:prstGeom>
        </p:spPr>
        <p:txBody>
          <a:bodyPr lIns="0" rIns="0" anchor="t">
            <a:noAutofit/>
          </a:bodyPr>
          <a:lstStyle>
            <a:lvl1pPr algn="ctr">
              <a:lnSpc>
                <a:spcPct val="80000"/>
              </a:lnSpc>
              <a:spcBef>
                <a:spcPts val="0"/>
              </a:spcBef>
              <a:spcAft>
                <a:spcPts val="0"/>
              </a:spcAft>
              <a:defRPr sz="3200" baseline="0">
                <a:solidFill>
                  <a:srgbClr val="217AA0"/>
                </a:solidFill>
              </a:defRPr>
            </a:lvl1pPr>
          </a:lstStyle>
          <a:p>
            <a:r>
              <a:rPr lang="en-US" dirty="0"/>
              <a:t>Presentation Title</a:t>
            </a:r>
          </a:p>
        </p:txBody>
      </p:sp>
    </p:spTree>
    <p:extLst>
      <p:ext uri="{BB962C8B-B14F-4D97-AF65-F5344CB8AC3E}">
        <p14:creationId xmlns:p14="http://schemas.microsoft.com/office/powerpoint/2010/main" val="2752693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Sub Titl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hasCustomPrompt="1"/>
          </p:nvPr>
        </p:nvSpPr>
        <p:spPr>
          <a:xfrm>
            <a:off x="2823029" y="1929803"/>
            <a:ext cx="6059273" cy="414677"/>
          </a:xfrm>
          <a:prstGeom prst="rect">
            <a:avLst/>
          </a:prstGeom>
        </p:spPr>
        <p:txBody>
          <a:bodyPr lIns="0" rIns="0" anchor="t">
            <a:normAutofit/>
          </a:bodyPr>
          <a:lstStyle>
            <a:lvl1pPr algn="l">
              <a:lnSpc>
                <a:spcPct val="80000"/>
              </a:lnSpc>
              <a:spcBef>
                <a:spcPts val="0"/>
              </a:spcBef>
              <a:spcAft>
                <a:spcPts val="0"/>
              </a:spcAft>
              <a:defRPr sz="3200" baseline="0">
                <a:solidFill>
                  <a:srgbClr val="217AA0"/>
                </a:solidFill>
              </a:defRPr>
            </a:lvl1pPr>
          </a:lstStyle>
          <a:p>
            <a:r>
              <a:rPr lang="en-US" dirty="0"/>
              <a:t>Place slide title here</a:t>
            </a:r>
          </a:p>
        </p:txBody>
      </p:sp>
      <p:sp>
        <p:nvSpPr>
          <p:cNvPr id="3" name="Subtitle 2"/>
          <p:cNvSpPr>
            <a:spLocks noGrp="1"/>
          </p:cNvSpPr>
          <p:nvPr>
            <p:ph type="subTitle" idx="1"/>
          </p:nvPr>
        </p:nvSpPr>
        <p:spPr>
          <a:xfrm>
            <a:off x="2823029" y="2436066"/>
            <a:ext cx="6059272" cy="1131454"/>
          </a:xfrm>
          <a:prstGeom prst="rect">
            <a:avLst/>
          </a:prstGeom>
        </p:spPr>
        <p:txBody>
          <a:bodyPr lIns="0" rIns="0" anchor="t">
            <a:normAutofit/>
          </a:bodyPr>
          <a:lstStyle>
            <a:lvl1pPr marL="0" indent="0" algn="l">
              <a:buNone/>
              <a:defRPr sz="1800"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cSld>
  <p:clrMapOvr>
    <a:masterClrMapping/>
  </p:clrMapOvr>
  <p:extLst>
    <p:ext uri="{DCECCB84-F9BA-43D5-87BE-67443E8EF086}">
      <p15:sldGuideLst xmlns:p15="http://schemas.microsoft.com/office/powerpoint/2012/main">
        <p15:guide id="1" orient="horz" pos="492" userDrawn="1">
          <p15:clr>
            <a:srgbClr val="FBAE40"/>
          </p15:clr>
        </p15:guide>
        <p15:guide id="2" pos="177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ub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74519" y="392168"/>
            <a:ext cx="7097843" cy="513088"/>
          </a:xfrm>
          <a:prstGeom prst="rect">
            <a:avLst/>
          </a:prstGeom>
        </p:spPr>
        <p:txBody>
          <a:bodyPr lIns="0" rIns="0" anchor="t">
            <a:normAutofit/>
          </a:bodyPr>
          <a:lstStyle>
            <a:lvl1pPr algn="l">
              <a:lnSpc>
                <a:spcPct val="80000"/>
              </a:lnSpc>
              <a:spcBef>
                <a:spcPts val="0"/>
              </a:spcBef>
              <a:spcAft>
                <a:spcPts val="0"/>
              </a:spcAft>
              <a:defRPr sz="2800" baseline="0">
                <a:solidFill>
                  <a:srgbClr val="217AA0"/>
                </a:solidFill>
              </a:defRPr>
            </a:lvl1pPr>
          </a:lstStyle>
          <a:p>
            <a:r>
              <a:rPr lang="en-US" dirty="0"/>
              <a:t>Place slide title here</a:t>
            </a:r>
          </a:p>
        </p:txBody>
      </p:sp>
      <p:sp>
        <p:nvSpPr>
          <p:cNvPr id="3" name="Subtitle 2"/>
          <p:cNvSpPr>
            <a:spLocks noGrp="1"/>
          </p:cNvSpPr>
          <p:nvPr>
            <p:ph type="subTitle" idx="1"/>
          </p:nvPr>
        </p:nvSpPr>
        <p:spPr>
          <a:xfrm>
            <a:off x="1874520" y="1037152"/>
            <a:ext cx="7097842" cy="1131454"/>
          </a:xfrm>
          <a:prstGeom prst="rect">
            <a:avLst/>
          </a:prstGeom>
        </p:spPr>
        <p:txBody>
          <a:bodyPr lIns="0" rIns="0" anchor="t">
            <a:normAutofit/>
          </a:bodyPr>
          <a:lstStyle>
            <a:lvl1pPr marL="0" indent="0" algn="l">
              <a:buNone/>
              <a:defRPr sz="1800"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528654083"/>
      </p:ext>
    </p:extLst>
  </p:cSld>
  <p:clrMapOvr>
    <a:masterClrMapping/>
  </p:clrMapOvr>
  <p:extLst>
    <p:ext uri="{DCECCB84-F9BA-43D5-87BE-67443E8EF086}">
      <p15:sldGuideLst xmlns:p15="http://schemas.microsoft.com/office/powerpoint/2012/main">
        <p15:guide id="1" orient="horz" pos="444" userDrawn="1">
          <p15:clr>
            <a:srgbClr val="FBAE40"/>
          </p15:clr>
        </p15:guide>
        <p15:guide id="2" pos="117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3258" y="1063845"/>
            <a:ext cx="7071674" cy="2609273"/>
          </a:xfrm>
          <a:prstGeom prst="rect">
            <a:avLst/>
          </a:prstGeom>
        </p:spPr>
        <p:txBody>
          <a:bodyPr/>
          <a:lstStyle>
            <a:lvl1pPr marL="192024" indent="-192024">
              <a:lnSpc>
                <a:spcPct val="80000"/>
              </a:lnSpc>
              <a:defRPr>
                <a:solidFill>
                  <a:schemeClr val="tx1"/>
                </a:solidFill>
              </a:defRPr>
            </a:lvl1pPr>
            <a:lvl2pPr>
              <a:lnSpc>
                <a:spcPct val="80000"/>
              </a:lnSpc>
              <a:defRPr>
                <a:solidFill>
                  <a:schemeClr val="tx1"/>
                </a:solidFill>
              </a:defRPr>
            </a:lvl2pPr>
            <a:lvl3pPr>
              <a:lnSpc>
                <a:spcPct val="80000"/>
              </a:lnSpc>
              <a:defRPr>
                <a:solidFill>
                  <a:schemeClr val="tx1"/>
                </a:solidFill>
              </a:defRPr>
            </a:lvl3pPr>
            <a:lvl4pPr>
              <a:lnSpc>
                <a:spcPct val="80000"/>
              </a:lnSpc>
              <a:defRPr>
                <a:solidFill>
                  <a:schemeClr val="tx1"/>
                </a:solidFill>
              </a:defRPr>
            </a:lvl4pPr>
            <a:lvl5pPr>
              <a:lnSpc>
                <a:spcPct val="80000"/>
              </a:lnSpc>
              <a:defRPr>
                <a:solidFill>
                  <a:schemeClr val="tx1"/>
                </a:solidFill>
              </a:defRPr>
            </a:lvl5pPr>
          </a:lstStyle>
          <a:p>
            <a:pPr lvl="0"/>
            <a:r>
              <a:rPr lang="en-US" dirty="0"/>
              <a:t>Click to edit Master</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ctrTitle" hasCustomPrompt="1"/>
          </p:nvPr>
        </p:nvSpPr>
        <p:spPr>
          <a:xfrm>
            <a:off x="1874519" y="392168"/>
            <a:ext cx="7097843" cy="513088"/>
          </a:xfrm>
          <a:prstGeom prst="rect">
            <a:avLst/>
          </a:prstGeom>
        </p:spPr>
        <p:txBody>
          <a:bodyPr lIns="0" rIns="0" anchor="t">
            <a:normAutofit/>
          </a:bodyPr>
          <a:lstStyle>
            <a:lvl1pPr algn="l">
              <a:lnSpc>
                <a:spcPct val="80000"/>
              </a:lnSpc>
              <a:spcBef>
                <a:spcPts val="0"/>
              </a:spcBef>
              <a:spcAft>
                <a:spcPts val="0"/>
              </a:spcAft>
              <a:defRPr sz="2800" baseline="0">
                <a:solidFill>
                  <a:srgbClr val="217AA0"/>
                </a:solidFill>
              </a:defRPr>
            </a:lvl1pPr>
          </a:lstStyle>
          <a:p>
            <a:r>
              <a:rPr lang="en-US" dirty="0"/>
              <a:t>Place slide title here</a:t>
            </a:r>
          </a:p>
        </p:txBody>
      </p:sp>
    </p:spTree>
    <p:extLst>
      <p:ext uri="{BB962C8B-B14F-4D97-AF65-F5344CB8AC3E}">
        <p14:creationId xmlns:p14="http://schemas.microsoft.com/office/powerpoint/2010/main" val="3910755857"/>
      </p:ext>
    </p:extLst>
  </p:cSld>
  <p:clrMapOvr>
    <a:masterClrMapping/>
  </p:clrMapOvr>
  <p:extLst>
    <p:ext uri="{DCECCB84-F9BA-43D5-87BE-67443E8EF086}">
      <p15:sldGuideLst xmlns:p15="http://schemas.microsoft.com/office/powerpoint/2012/main">
        <p15:guide id="1" orient="horz" pos="444" userDrawn="1">
          <p15:clr>
            <a:srgbClr val="FBAE40"/>
          </p15:clr>
        </p15:guide>
        <p15:guide id="2" pos="117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866900" y="1057101"/>
            <a:ext cx="3269588" cy="2978727"/>
          </a:xfrm>
          <a:prstGeom prst="rect">
            <a:avLst/>
          </a:prstGeom>
        </p:spPr>
        <p:txBody>
          <a:bodyPr>
            <a:normAutofit/>
          </a:bodyPr>
          <a:lstStyle>
            <a:lvl1pPr marL="192024" indent="-192024">
              <a:lnSpc>
                <a:spcPct val="90000"/>
              </a:lnSpc>
              <a:defRPr sz="1600">
                <a:solidFill>
                  <a:schemeClr val="tx1"/>
                </a:solidFill>
              </a:defRPr>
            </a:lvl1pPr>
            <a:lvl2pPr>
              <a:lnSpc>
                <a:spcPct val="80000"/>
              </a:lnSpc>
              <a:defRPr sz="1600">
                <a:solidFill>
                  <a:schemeClr val="tx1"/>
                </a:solidFill>
              </a:defRPr>
            </a:lvl2pPr>
            <a:lvl3pPr>
              <a:lnSpc>
                <a:spcPct val="80000"/>
              </a:lnSpc>
              <a:defRPr sz="1600">
                <a:solidFill>
                  <a:schemeClr val="tx1"/>
                </a:solidFill>
              </a:defRPr>
            </a:lvl3pPr>
            <a:lvl4pPr>
              <a:lnSpc>
                <a:spcPct val="80000"/>
              </a:lnSpc>
              <a:defRPr sz="1600">
                <a:solidFill>
                  <a:schemeClr val="tx1"/>
                </a:solidFill>
              </a:defRPr>
            </a:lvl4pPr>
            <a:lvl5pPr>
              <a:lnSpc>
                <a:spcPct val="80000"/>
              </a:lnSpc>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5066675" y="1057101"/>
            <a:ext cx="3852473" cy="2978727"/>
          </a:xfrm>
          <a:prstGeom prst="rect">
            <a:avLst/>
          </a:prstGeom>
        </p:spPr>
        <p:txBody>
          <a:bodyPr>
            <a:normAutofit/>
          </a:bodyPr>
          <a:lstStyle>
            <a:lvl1pPr marL="192024" indent="-192024">
              <a:lnSpc>
                <a:spcPct val="80000"/>
              </a:lnSpc>
              <a:defRPr sz="1600">
                <a:solidFill>
                  <a:schemeClr val="tx1"/>
                </a:solidFill>
              </a:defRPr>
            </a:lvl1pPr>
            <a:lvl2pPr>
              <a:lnSpc>
                <a:spcPct val="80000"/>
              </a:lnSpc>
              <a:defRPr sz="1600">
                <a:solidFill>
                  <a:schemeClr val="tx1"/>
                </a:solidFill>
              </a:defRPr>
            </a:lvl2pPr>
            <a:lvl3pPr>
              <a:lnSpc>
                <a:spcPct val="80000"/>
              </a:lnSpc>
              <a:defRPr sz="1600">
                <a:solidFill>
                  <a:schemeClr val="tx1"/>
                </a:solidFill>
              </a:defRPr>
            </a:lvl3pPr>
            <a:lvl4pPr>
              <a:lnSpc>
                <a:spcPct val="80000"/>
              </a:lnSpc>
              <a:defRPr sz="1600">
                <a:solidFill>
                  <a:schemeClr val="tx1"/>
                </a:solidFill>
              </a:defRPr>
            </a:lvl4pPr>
            <a:lvl5pPr>
              <a:lnSpc>
                <a:spcPct val="80000"/>
              </a:lnSpc>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ctrTitle" hasCustomPrompt="1"/>
          </p:nvPr>
        </p:nvSpPr>
        <p:spPr>
          <a:xfrm>
            <a:off x="1874519" y="392168"/>
            <a:ext cx="7097843" cy="513088"/>
          </a:xfrm>
          <a:prstGeom prst="rect">
            <a:avLst/>
          </a:prstGeom>
        </p:spPr>
        <p:txBody>
          <a:bodyPr lIns="0" rIns="0" anchor="t">
            <a:normAutofit/>
          </a:bodyPr>
          <a:lstStyle>
            <a:lvl1pPr algn="l">
              <a:lnSpc>
                <a:spcPct val="80000"/>
              </a:lnSpc>
              <a:spcBef>
                <a:spcPts val="0"/>
              </a:spcBef>
              <a:spcAft>
                <a:spcPts val="0"/>
              </a:spcAft>
              <a:defRPr sz="2800" baseline="0">
                <a:solidFill>
                  <a:srgbClr val="217AA0"/>
                </a:solidFill>
              </a:defRPr>
            </a:lvl1pPr>
          </a:lstStyle>
          <a:p>
            <a:r>
              <a:rPr lang="en-US" dirty="0"/>
              <a:t>Place slide title here</a:t>
            </a:r>
          </a:p>
        </p:txBody>
      </p:sp>
    </p:spTree>
    <p:extLst>
      <p:ext uri="{BB962C8B-B14F-4D97-AF65-F5344CB8AC3E}">
        <p14:creationId xmlns:p14="http://schemas.microsoft.com/office/powerpoint/2010/main" val="3314073333"/>
      </p:ext>
    </p:extLst>
  </p:cSld>
  <p:clrMapOvr>
    <a:masterClrMapping/>
  </p:clrMapOvr>
  <p:extLst>
    <p:ext uri="{DCECCB84-F9BA-43D5-87BE-67443E8EF086}">
      <p15:sldGuideLst xmlns:p15="http://schemas.microsoft.com/office/powerpoint/2012/main">
        <p15:guide id="1" orient="horz" pos="444" userDrawn="1">
          <p15:clr>
            <a:srgbClr val="FBAE40"/>
          </p15:clr>
        </p15:guide>
        <p15:guide id="2" pos="11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2406" y="1062000"/>
            <a:ext cx="4229228" cy="3646540"/>
          </a:xfrm>
          <a:prstGeom prst="rect">
            <a:avLst/>
          </a:prstGeom>
        </p:spPr>
        <p:txBody>
          <a:bodyPr>
            <a:normAutofit/>
          </a:bodyPr>
          <a:lstStyle>
            <a:lvl1pPr marL="192024" indent="-192024">
              <a:lnSpc>
                <a:spcPct val="80000"/>
              </a:lnSpc>
              <a:defRPr sz="1800">
                <a:solidFill>
                  <a:schemeClr val="tx1"/>
                </a:solidFill>
              </a:defRPr>
            </a:lvl1pPr>
            <a:lvl2pPr>
              <a:lnSpc>
                <a:spcPct val="80000"/>
              </a:lnSpc>
              <a:defRPr sz="1800">
                <a:solidFill>
                  <a:schemeClr val="tx1"/>
                </a:solidFill>
              </a:defRPr>
            </a:lvl2pPr>
            <a:lvl3pPr>
              <a:lnSpc>
                <a:spcPct val="80000"/>
              </a:lnSpc>
              <a:defRPr sz="1800">
                <a:solidFill>
                  <a:schemeClr val="tx1"/>
                </a:solidFill>
              </a:defRPr>
            </a:lvl3pPr>
            <a:lvl4pPr>
              <a:lnSpc>
                <a:spcPct val="80000"/>
              </a:lnSpc>
              <a:defRPr sz="1800">
                <a:solidFill>
                  <a:schemeClr val="tx1"/>
                </a:solidFill>
              </a:defRPr>
            </a:lvl4pPr>
            <a:lvl5pPr>
              <a:lnSpc>
                <a:spcPct val="80000"/>
              </a:lnSpc>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866900" y="1062001"/>
            <a:ext cx="2650464" cy="3646540"/>
          </a:xfrm>
          <a:prstGeom prst="rect">
            <a:avLst/>
          </a:prstGeom>
        </p:spPr>
        <p:txBody>
          <a:bodyPr/>
          <a:lstStyle>
            <a:lvl1pPr marL="192024" indent="-192024">
              <a:lnSpc>
                <a:spcPct val="80000"/>
              </a:lnSpc>
              <a:buFont typeface="Arial"/>
              <a:buChar char="•"/>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Title 1"/>
          <p:cNvSpPr>
            <a:spLocks noGrp="1"/>
          </p:cNvSpPr>
          <p:nvPr>
            <p:ph type="ctrTitle" hasCustomPrompt="1"/>
          </p:nvPr>
        </p:nvSpPr>
        <p:spPr>
          <a:xfrm>
            <a:off x="1874519" y="392168"/>
            <a:ext cx="7097843" cy="513088"/>
          </a:xfrm>
          <a:prstGeom prst="rect">
            <a:avLst/>
          </a:prstGeom>
        </p:spPr>
        <p:txBody>
          <a:bodyPr lIns="0" rIns="0" anchor="t">
            <a:normAutofit/>
          </a:bodyPr>
          <a:lstStyle>
            <a:lvl1pPr algn="l">
              <a:lnSpc>
                <a:spcPct val="80000"/>
              </a:lnSpc>
              <a:spcBef>
                <a:spcPts val="0"/>
              </a:spcBef>
              <a:spcAft>
                <a:spcPts val="0"/>
              </a:spcAft>
              <a:defRPr sz="2800" baseline="0">
                <a:solidFill>
                  <a:srgbClr val="217AA0"/>
                </a:solidFill>
              </a:defRPr>
            </a:lvl1pPr>
          </a:lstStyle>
          <a:p>
            <a:r>
              <a:rPr lang="en-US" dirty="0"/>
              <a:t>Place slide title here</a:t>
            </a:r>
          </a:p>
        </p:txBody>
      </p:sp>
    </p:spTree>
    <p:extLst>
      <p:ext uri="{BB962C8B-B14F-4D97-AF65-F5344CB8AC3E}">
        <p14:creationId xmlns:p14="http://schemas.microsoft.com/office/powerpoint/2010/main" val="168214880"/>
      </p:ext>
    </p:extLst>
  </p:cSld>
  <p:clrMapOvr>
    <a:masterClrMapping/>
  </p:clrMapOvr>
  <p:extLst>
    <p:ext uri="{DCECCB84-F9BA-43D5-87BE-67443E8EF086}">
      <p15:sldGuideLst xmlns:p15="http://schemas.microsoft.com/office/powerpoint/2012/main">
        <p15:guide id="1" orient="horz" pos="444" userDrawn="1">
          <p15:clr>
            <a:srgbClr val="FBAE40"/>
          </p15:clr>
        </p15:guide>
        <p15:guide id="2" pos="117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876168" y="310896"/>
            <a:ext cx="7105339" cy="360273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876168" y="4120434"/>
            <a:ext cx="7165299" cy="577274"/>
          </a:xfrm>
          <a:prstGeom prst="rect">
            <a:avLst/>
          </a:prstGeom>
        </p:spPr>
        <p:txBody>
          <a:bodyPr/>
          <a:lstStyle>
            <a:lvl1pPr marL="0" indent="0">
              <a:lnSpc>
                <a:spcPct val="8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135928651"/>
      </p:ext>
    </p:extLst>
  </p:cSld>
  <p:clrMapOvr>
    <a:masterClrMapping/>
  </p:clrMapOvr>
  <p:extLst>
    <p:ext uri="{DCECCB84-F9BA-43D5-87BE-67443E8EF086}">
      <p15:sldGuideLst xmlns:p15="http://schemas.microsoft.com/office/powerpoint/2012/main">
        <p15:guide id="1" orient="horz" pos="444" userDrawn="1">
          <p15:clr>
            <a:srgbClr val="FBAE40"/>
          </p15:clr>
        </p15:guide>
        <p15:guide id="2" pos="117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368580"/>
      </p:ext>
    </p:extLst>
  </p:cSld>
  <p:clrMapOvr>
    <a:masterClrMapping/>
  </p:clrMapOvr>
  <p:extLst>
    <p:ext uri="{DCECCB84-F9BA-43D5-87BE-67443E8EF086}">
      <p15:sldGuideLst xmlns:p15="http://schemas.microsoft.com/office/powerpoint/2012/main">
        <p15:guide id="1" orient="horz" pos="444" userDrawn="1">
          <p15:clr>
            <a:srgbClr val="FBAE40"/>
          </p15:clr>
        </p15:guide>
        <p15:guide id="2" pos="117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p:cNvSpPr txBox="1"/>
          <p:nvPr userDrawn="1"/>
        </p:nvSpPr>
        <p:spPr>
          <a:xfrm>
            <a:off x="8714232" y="4636008"/>
            <a:ext cx="347472" cy="230832"/>
          </a:xfrm>
          <a:prstGeom prst="rect">
            <a:avLst/>
          </a:prstGeom>
          <a:noFill/>
        </p:spPr>
        <p:txBody>
          <a:bodyPr wrap="square" rtlCol="0">
            <a:spAutoFit/>
          </a:bodyPr>
          <a:lstStyle/>
          <a:p>
            <a:pPr algn="ctr"/>
            <a:fld id="{2FA4C0E6-B32A-8F4F-878E-C5FB480C61C4}" type="slidenum">
              <a:rPr lang="en-US" sz="900" smtClean="0">
                <a:solidFill>
                  <a:schemeClr val="tx1">
                    <a:lumMod val="50000"/>
                    <a:lumOff val="50000"/>
                  </a:schemeClr>
                </a:solidFill>
                <a:latin typeface="Arial" charset="0"/>
                <a:ea typeface="Arial" charset="0"/>
                <a:cs typeface="Arial" charset="0"/>
              </a:rPr>
              <a:t>‹#›</a:t>
            </a:fld>
            <a:endParaRPr lang="en-US" sz="900" dirty="0">
              <a:solidFill>
                <a:schemeClr val="tx1">
                  <a:lumMod val="50000"/>
                  <a:lumOff val="50000"/>
                </a:schemeClr>
              </a:solidFill>
              <a:latin typeface="Arial" charset="0"/>
              <a:ea typeface="Arial" charset="0"/>
              <a:cs typeface="Arial" charset="0"/>
            </a:endParaRPr>
          </a:p>
        </p:txBody>
      </p:sp>
    </p:spTree>
    <p:extLst>
      <p:ext uri="{BB962C8B-B14F-4D97-AF65-F5344CB8AC3E}">
        <p14:creationId xmlns:p14="http://schemas.microsoft.com/office/powerpoint/2010/main" val="969399020"/>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0" r:id="rId4"/>
    <p:sldLayoutId id="2147483653" r:id="rId5"/>
    <p:sldLayoutId id="2147483656" r:id="rId6"/>
    <p:sldLayoutId id="2147483657" r:id="rId7"/>
    <p:sldLayoutId id="2147483655" r:id="rId8"/>
  </p:sldLayoutIdLst>
  <p:txStyles>
    <p:titleStyle>
      <a:lvl1pPr algn="l" defTabSz="457200" rtl="0" eaLnBrk="1" latinLnBrk="0" hangingPunct="1">
        <a:spcBef>
          <a:spcPct val="0"/>
        </a:spcBef>
        <a:buNone/>
        <a:defRPr sz="2800" b="1" i="0" kern="1200">
          <a:solidFill>
            <a:srgbClr val="792D65"/>
          </a:solidFill>
          <a:latin typeface="Verdana"/>
          <a:ea typeface="+mj-ea"/>
          <a:cs typeface="Verdana"/>
        </a:defRPr>
      </a:lvl1pPr>
    </p:titleStyle>
    <p:bodyStyle>
      <a:lvl1pPr marL="192024" indent="-192024" algn="l" defTabSz="457200" rtl="0" eaLnBrk="1" latinLnBrk="0" hangingPunct="1">
        <a:lnSpc>
          <a:spcPct val="80000"/>
        </a:lnSpc>
        <a:spcBef>
          <a:spcPct val="20000"/>
        </a:spcBef>
        <a:spcAft>
          <a:spcPts val="600"/>
        </a:spcAft>
        <a:buFont typeface="Arial"/>
        <a:buChar char="•"/>
        <a:defRPr sz="1800" b="0" i="0" kern="1200">
          <a:solidFill>
            <a:schemeClr val="tx1"/>
          </a:solidFill>
          <a:latin typeface="Arial"/>
          <a:ea typeface="+mn-ea"/>
          <a:cs typeface="Arial"/>
        </a:defRPr>
      </a:lvl1pPr>
      <a:lvl2pPr marL="742950" indent="-285750" algn="l" defTabSz="457200" rtl="0" eaLnBrk="1" latinLnBrk="0" hangingPunct="1">
        <a:lnSpc>
          <a:spcPct val="80000"/>
        </a:lnSpc>
        <a:spcBef>
          <a:spcPct val="20000"/>
        </a:spcBef>
        <a:spcAft>
          <a:spcPts val="600"/>
        </a:spcAft>
        <a:buFont typeface="Arial"/>
        <a:buChar char="–"/>
        <a:defRPr sz="1800" b="0" i="0" kern="1200">
          <a:solidFill>
            <a:schemeClr val="tx1"/>
          </a:solidFill>
          <a:latin typeface="Arial"/>
          <a:ea typeface="+mn-ea"/>
          <a:cs typeface="Arial"/>
        </a:defRPr>
      </a:lvl2pPr>
      <a:lvl3pPr marL="1143000" indent="-228600" algn="l" defTabSz="457200" rtl="0" eaLnBrk="1" latinLnBrk="0" hangingPunct="1">
        <a:lnSpc>
          <a:spcPct val="80000"/>
        </a:lnSpc>
        <a:spcBef>
          <a:spcPct val="20000"/>
        </a:spcBef>
        <a:spcAft>
          <a:spcPts val="600"/>
        </a:spcAft>
        <a:buFont typeface="Arial"/>
        <a:buChar char="•"/>
        <a:defRPr sz="1800" b="0" i="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spcAft>
          <a:spcPts val="600"/>
        </a:spcAft>
        <a:buFont typeface="Arial"/>
        <a:buChar char="–"/>
        <a:defRPr sz="1800" b="0" i="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spcAft>
          <a:spcPts val="600"/>
        </a:spcAft>
        <a:buFont typeface="Arial"/>
        <a:buChar char="»"/>
        <a:defRPr sz="18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bit.ly/2MblRou"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qpp.cms.gov/" TargetMode="External"/><Relationship Id="rId1" Type="http://schemas.openxmlformats.org/officeDocument/2006/relationships/slideLayout" Target="../slideLayouts/slideLayout4.xml"/><Relationship Id="rId4" Type="http://schemas.openxmlformats.org/officeDocument/2006/relationships/image" Target="../media/image13.svg"/></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www.connectedhi.com/" TargetMode="External"/><Relationship Id="rId2" Type="http://schemas.openxmlformats.org/officeDocument/2006/relationships/hyperlink" Target="mailto:bscarpelli@actonline.org" TargetMode="Externa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s://www.linkedin.com/in/brianscarpell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223157" y="2936147"/>
            <a:ext cx="8703129" cy="695018"/>
          </a:xfrm>
          <a:prstGeom prst="rect">
            <a:avLst/>
          </a:prstGeom>
        </p:spPr>
        <p:txBody>
          <a:bodyPr>
            <a:noAutofit/>
          </a:bodyPr>
          <a:lstStyle/>
          <a:p>
            <a:r>
              <a:rPr lang="en-US" sz="2800" dirty="0"/>
              <a:t>Medicare Reimbursement and Connected Health: Where Are We?</a:t>
            </a:r>
            <a:endParaRPr lang="en-US" sz="2400" dirty="0"/>
          </a:p>
        </p:txBody>
      </p:sp>
      <p:sp>
        <p:nvSpPr>
          <p:cNvPr id="5" name="Subtitle 2"/>
          <p:cNvSpPr>
            <a:spLocks noGrp="1"/>
          </p:cNvSpPr>
          <p:nvPr>
            <p:ph type="subTitle" idx="4294967295"/>
          </p:nvPr>
        </p:nvSpPr>
        <p:spPr>
          <a:xfrm>
            <a:off x="223156" y="3724712"/>
            <a:ext cx="8703129" cy="1002484"/>
          </a:xfrm>
          <a:prstGeom prst="rect">
            <a:avLst/>
          </a:prstGeom>
        </p:spPr>
        <p:txBody>
          <a:bodyPr/>
          <a:lstStyle/>
          <a:p>
            <a:pPr marL="0" indent="0" algn="ctr">
              <a:buNone/>
            </a:pPr>
            <a:r>
              <a:rPr lang="en-US" sz="1600" dirty="0">
                <a:solidFill>
                  <a:srgbClr val="217AA0"/>
                </a:solidFill>
              </a:rPr>
              <a:t>Session #169, February 13, 2019</a:t>
            </a:r>
            <a:endParaRPr lang="en-US" sz="1600" i="1" dirty="0">
              <a:solidFill>
                <a:srgbClr val="FF0000"/>
              </a:solidFill>
            </a:endParaRPr>
          </a:p>
          <a:p>
            <a:pPr marL="0" indent="0" algn="ctr">
              <a:buNone/>
            </a:pPr>
            <a:r>
              <a:rPr lang="en-US" sz="1600" dirty="0">
                <a:solidFill>
                  <a:srgbClr val="217AA0"/>
                </a:solidFill>
                <a:latin typeface="Arial" panose="020B0604020202020204" pitchFamily="34" charset="0"/>
                <a:cs typeface="Arial" panose="020B0604020202020204" pitchFamily="34" charset="0"/>
              </a:rPr>
              <a:t>Brian Scarpelli, Senior Global Policy Counsel, Connected Health Initiative</a:t>
            </a:r>
          </a:p>
          <a:p>
            <a:pPr marL="0" indent="0" algn="ctr">
              <a:buNone/>
            </a:pPr>
            <a:endParaRPr lang="en-US" sz="1600" i="1" dirty="0">
              <a:solidFill>
                <a:srgbClr val="FF000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8F2C338-2BB5-4AF1-9843-0A571E273B06}"/>
              </a:ext>
            </a:extLst>
          </p:cNvPr>
          <p:cNvPicPr>
            <a:picLocks noChangeAspect="1"/>
          </p:cNvPicPr>
          <p:nvPr/>
        </p:nvPicPr>
        <p:blipFill>
          <a:blip r:embed="rId2"/>
          <a:stretch>
            <a:fillRect/>
          </a:stretch>
        </p:blipFill>
        <p:spPr>
          <a:xfrm>
            <a:off x="2733059" y="4260746"/>
            <a:ext cx="3677882" cy="509669"/>
          </a:xfrm>
          <a:prstGeom prst="rect">
            <a:avLst/>
          </a:prstGeom>
        </p:spPr>
      </p:pic>
    </p:spTree>
    <p:extLst>
      <p:ext uri="{BB962C8B-B14F-4D97-AF65-F5344CB8AC3E}">
        <p14:creationId xmlns:p14="http://schemas.microsoft.com/office/powerpoint/2010/main" val="1649639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a:spLocks noGrp="1"/>
          </p:cNvSpPr>
          <p:nvPr>
            <p:ph idx="1"/>
          </p:nvPr>
        </p:nvSpPr>
        <p:spPr>
          <a:xfrm>
            <a:off x="1823357" y="1302974"/>
            <a:ext cx="7102929" cy="2624146"/>
          </a:xfrm>
        </p:spPr>
        <p:txBody>
          <a:bodyPr>
            <a:noAutofit/>
          </a:bodyPr>
          <a:lstStyle/>
          <a:p>
            <a:pPr marL="0" indent="0">
              <a:lnSpc>
                <a:spcPct val="100000"/>
              </a:lnSpc>
              <a:buNone/>
            </a:pPr>
            <a:r>
              <a:rPr lang="en-US" dirty="0">
                <a:latin typeface="Arial" panose="020B0604020202020204" pitchFamily="34" charset="0"/>
                <a:ea typeface="Verdana" pitchFamily="34" charset="0"/>
                <a:cs typeface="Arial" panose="020B0604020202020204" pitchFamily="34" charset="0"/>
              </a:rPr>
              <a:t>Brian Scarpelli, Senior Global Policy Counsel of ACT | The App Association’s Connected Health Initiative, h</a:t>
            </a:r>
            <a:r>
              <a:rPr lang="en-US" dirty="0">
                <a:latin typeface="Arial" pitchFamily="34" charset="0"/>
                <a:cs typeface="Arial" pitchFamily="34" charset="0"/>
              </a:rPr>
              <a:t>as no real or apparent conflicts of interest to report.</a:t>
            </a:r>
          </a:p>
        </p:txBody>
      </p:sp>
      <p:sp>
        <p:nvSpPr>
          <p:cNvPr id="8" name="Title 3">
            <a:extLst>
              <a:ext uri="{FF2B5EF4-FFF2-40B4-BE49-F238E27FC236}">
                <a16:creationId xmlns:a16="http://schemas.microsoft.com/office/drawing/2014/main" id="{49319EE9-CE0A-EF42-9322-FE86DF09AA3C}"/>
              </a:ext>
            </a:extLst>
          </p:cNvPr>
          <p:cNvSpPr txBox="1">
            <a:spLocks/>
          </p:cNvSpPr>
          <p:nvPr/>
        </p:nvSpPr>
        <p:spPr>
          <a:xfrm>
            <a:off x="1823357" y="277586"/>
            <a:ext cx="7201373" cy="647701"/>
          </a:xfrm>
          <a:prstGeom prst="rect">
            <a:avLst/>
          </a:prstGeom>
        </p:spPr>
        <p:txBody>
          <a:bodyPr>
            <a:normAutofit/>
          </a:bodyPr>
          <a:lstStyle>
            <a:lvl1pPr algn="l" defTabSz="457200" rtl="0" eaLnBrk="1" latinLnBrk="0" hangingPunct="1">
              <a:spcBef>
                <a:spcPct val="0"/>
              </a:spcBef>
              <a:buNone/>
              <a:defRPr sz="2800" b="1" i="0" kern="1200">
                <a:solidFill>
                  <a:srgbClr val="7D4E9F"/>
                </a:solidFill>
                <a:latin typeface="Verdana"/>
                <a:ea typeface="+mj-ea"/>
                <a:cs typeface="Verdana"/>
              </a:defRPr>
            </a:lvl1pPr>
          </a:lstStyle>
          <a:p>
            <a:r>
              <a:rPr lang="en-US" sz="3000" dirty="0">
                <a:solidFill>
                  <a:srgbClr val="217AA0"/>
                </a:solidFill>
              </a:rPr>
              <a:t>Conflict of Interest</a:t>
            </a:r>
          </a:p>
        </p:txBody>
      </p:sp>
    </p:spTree>
    <p:extLst>
      <p:ext uri="{BB962C8B-B14F-4D97-AF65-F5344CB8AC3E}">
        <p14:creationId xmlns:p14="http://schemas.microsoft.com/office/powerpoint/2010/main" val="3196124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a:spLocks noGrp="1"/>
          </p:cNvSpPr>
          <p:nvPr>
            <p:ph idx="1"/>
          </p:nvPr>
        </p:nvSpPr>
        <p:spPr>
          <a:xfrm>
            <a:off x="1823357" y="926234"/>
            <a:ext cx="7102929" cy="3993635"/>
          </a:xfrm>
        </p:spPr>
        <p:txBody>
          <a:bodyPr>
            <a:noAutofit/>
          </a:bodyPr>
          <a:lstStyle/>
          <a:p>
            <a:r>
              <a:rPr lang="en-US" dirty="0"/>
              <a:t>About the Connected Health Initiative (CHI)</a:t>
            </a:r>
          </a:p>
          <a:p>
            <a:r>
              <a:rPr lang="en-US" dirty="0"/>
              <a:t>Physician Fee Schedule (PFS)</a:t>
            </a:r>
          </a:p>
          <a:p>
            <a:r>
              <a:rPr lang="en-US" dirty="0"/>
              <a:t>Quality Payment Program (QPP)</a:t>
            </a:r>
          </a:p>
          <a:p>
            <a:r>
              <a:rPr lang="en-US" dirty="0"/>
              <a:t>Home Health Prospective Payment System (HHPPS)</a:t>
            </a:r>
          </a:p>
          <a:p>
            <a:r>
              <a:rPr lang="en-US" dirty="0"/>
              <a:t>Discussion/Questions</a:t>
            </a:r>
          </a:p>
        </p:txBody>
      </p:sp>
      <p:sp>
        <p:nvSpPr>
          <p:cNvPr id="8" name="Title 3">
            <a:extLst>
              <a:ext uri="{FF2B5EF4-FFF2-40B4-BE49-F238E27FC236}">
                <a16:creationId xmlns:a16="http://schemas.microsoft.com/office/drawing/2014/main" id="{49319EE9-CE0A-EF42-9322-FE86DF09AA3C}"/>
              </a:ext>
            </a:extLst>
          </p:cNvPr>
          <p:cNvSpPr txBox="1">
            <a:spLocks/>
          </p:cNvSpPr>
          <p:nvPr/>
        </p:nvSpPr>
        <p:spPr>
          <a:xfrm>
            <a:off x="1823357" y="277586"/>
            <a:ext cx="7201373" cy="647701"/>
          </a:xfrm>
          <a:prstGeom prst="rect">
            <a:avLst/>
          </a:prstGeom>
        </p:spPr>
        <p:txBody>
          <a:bodyPr>
            <a:normAutofit/>
          </a:bodyPr>
          <a:lstStyle>
            <a:lvl1pPr algn="l" defTabSz="457200" rtl="0" eaLnBrk="1" latinLnBrk="0" hangingPunct="1">
              <a:spcBef>
                <a:spcPct val="0"/>
              </a:spcBef>
              <a:buNone/>
              <a:defRPr sz="2800" b="1" i="0" kern="1200">
                <a:solidFill>
                  <a:srgbClr val="7D4E9F"/>
                </a:solidFill>
                <a:latin typeface="Verdana"/>
                <a:ea typeface="+mj-ea"/>
                <a:cs typeface="Verdana"/>
              </a:defRPr>
            </a:lvl1pPr>
          </a:lstStyle>
          <a:p>
            <a:r>
              <a:rPr lang="en-US" sz="3000" dirty="0">
                <a:solidFill>
                  <a:srgbClr val="217AA0"/>
                </a:solidFill>
              </a:rPr>
              <a:t>Agenda</a:t>
            </a:r>
          </a:p>
        </p:txBody>
      </p:sp>
    </p:spTree>
    <p:extLst>
      <p:ext uri="{BB962C8B-B14F-4D97-AF65-F5344CB8AC3E}">
        <p14:creationId xmlns:p14="http://schemas.microsoft.com/office/powerpoint/2010/main" val="2316433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a:spLocks noGrp="1"/>
          </p:cNvSpPr>
          <p:nvPr>
            <p:ph idx="1"/>
          </p:nvPr>
        </p:nvSpPr>
        <p:spPr>
          <a:xfrm>
            <a:off x="1823357" y="926234"/>
            <a:ext cx="7102929" cy="3993635"/>
          </a:xfrm>
        </p:spPr>
        <p:txBody>
          <a:bodyPr>
            <a:noAutofit/>
          </a:bodyPr>
          <a:lstStyle/>
          <a:p>
            <a:pPr>
              <a:lnSpc>
                <a:spcPct val="100000"/>
              </a:lnSpc>
              <a:spcBef>
                <a:spcPts val="0"/>
              </a:spcBef>
            </a:pPr>
            <a:r>
              <a:rPr lang="en-US" dirty="0">
                <a:latin typeface="Arial" pitchFamily="34" charset="0"/>
                <a:cs typeface="Arial" pitchFamily="34" charset="0"/>
              </a:rPr>
              <a:t>Identify the discrete ways in which the use of connected health tech improves patient outcomes while reducing costs</a:t>
            </a:r>
          </a:p>
          <a:p>
            <a:pPr>
              <a:lnSpc>
                <a:spcPct val="100000"/>
              </a:lnSpc>
              <a:spcBef>
                <a:spcPts val="0"/>
              </a:spcBef>
            </a:pPr>
            <a:r>
              <a:rPr lang="en-US" dirty="0">
                <a:latin typeface="Arial" pitchFamily="34" charset="0"/>
                <a:cs typeface="Arial" pitchFamily="34" charset="0"/>
              </a:rPr>
              <a:t>Explain the state of play regarding reimbursement for use of connected health tools in Medicare and understand its impact on the broader healthcare ecosystem</a:t>
            </a:r>
          </a:p>
          <a:p>
            <a:pPr>
              <a:lnSpc>
                <a:spcPct val="100000"/>
              </a:lnSpc>
              <a:spcBef>
                <a:spcPts val="0"/>
              </a:spcBef>
            </a:pPr>
            <a:r>
              <a:rPr lang="en-US" dirty="0">
                <a:latin typeface="Arial" pitchFamily="34" charset="0"/>
                <a:cs typeface="Arial" pitchFamily="34" charset="0"/>
              </a:rPr>
              <a:t>Identify challenges and opportunities to the uptake of connected health tools in Medicare</a:t>
            </a:r>
          </a:p>
          <a:p>
            <a:pPr>
              <a:lnSpc>
                <a:spcPct val="100000"/>
              </a:lnSpc>
              <a:spcBef>
                <a:spcPts val="0"/>
              </a:spcBef>
            </a:pPr>
            <a:r>
              <a:rPr lang="en-US" dirty="0">
                <a:latin typeface="Arial" pitchFamily="34" charset="0"/>
                <a:cs typeface="Arial" pitchFamily="34" charset="0"/>
              </a:rPr>
              <a:t>Explain how these challenges and opportunities to the uptake of connected health tools affect your organization and what actions you can take accordingly</a:t>
            </a:r>
          </a:p>
        </p:txBody>
      </p:sp>
      <p:sp>
        <p:nvSpPr>
          <p:cNvPr id="8" name="Title 3">
            <a:extLst>
              <a:ext uri="{FF2B5EF4-FFF2-40B4-BE49-F238E27FC236}">
                <a16:creationId xmlns:a16="http://schemas.microsoft.com/office/drawing/2014/main" id="{49319EE9-CE0A-EF42-9322-FE86DF09AA3C}"/>
              </a:ext>
            </a:extLst>
          </p:cNvPr>
          <p:cNvSpPr txBox="1">
            <a:spLocks/>
          </p:cNvSpPr>
          <p:nvPr/>
        </p:nvSpPr>
        <p:spPr>
          <a:xfrm>
            <a:off x="1823357" y="277586"/>
            <a:ext cx="7201373" cy="647701"/>
          </a:xfrm>
          <a:prstGeom prst="rect">
            <a:avLst/>
          </a:prstGeom>
        </p:spPr>
        <p:txBody>
          <a:bodyPr>
            <a:normAutofit/>
          </a:bodyPr>
          <a:lstStyle>
            <a:lvl1pPr algn="l" defTabSz="457200" rtl="0" eaLnBrk="1" latinLnBrk="0" hangingPunct="1">
              <a:spcBef>
                <a:spcPct val="0"/>
              </a:spcBef>
              <a:buNone/>
              <a:defRPr sz="2800" b="1" i="0" kern="1200">
                <a:solidFill>
                  <a:srgbClr val="7D4E9F"/>
                </a:solidFill>
                <a:latin typeface="Verdana"/>
                <a:ea typeface="+mj-ea"/>
                <a:cs typeface="Verdana"/>
              </a:defRPr>
            </a:lvl1pPr>
          </a:lstStyle>
          <a:p>
            <a:r>
              <a:rPr lang="en-US" sz="3000" dirty="0">
                <a:solidFill>
                  <a:srgbClr val="217AA0"/>
                </a:solidFill>
              </a:rPr>
              <a:t>Learning Objectives</a:t>
            </a:r>
          </a:p>
        </p:txBody>
      </p:sp>
    </p:spTree>
    <p:extLst>
      <p:ext uri="{BB962C8B-B14F-4D97-AF65-F5344CB8AC3E}">
        <p14:creationId xmlns:p14="http://schemas.microsoft.com/office/powerpoint/2010/main" val="3251280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dirty="0"/>
              <a:t>About CHI</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3258" y="1063845"/>
            <a:ext cx="7071674" cy="3394904"/>
          </a:xfrm>
        </p:spPr>
        <p:txBody>
          <a:bodyPr>
            <a:normAutofit/>
          </a:bodyPr>
          <a:lstStyle/>
          <a:p>
            <a:pPr>
              <a:lnSpc>
                <a:spcPct val="100000"/>
              </a:lnSpc>
            </a:pPr>
            <a:r>
              <a:rPr lang="en-US" dirty="0"/>
              <a:t>The CHI is a not-for-profit </a:t>
            </a:r>
            <a:r>
              <a:rPr lang="en-US" dirty="0" err="1"/>
              <a:t>multistakeholder</a:t>
            </a:r>
            <a:r>
              <a:rPr lang="en-US" dirty="0"/>
              <a:t> consensus advocacy effort to advance uptake of digital health tools widely</a:t>
            </a:r>
          </a:p>
          <a:p>
            <a:pPr>
              <a:lnSpc>
                <a:spcPct val="100000"/>
              </a:lnSpc>
            </a:pPr>
            <a:r>
              <a:rPr lang="en-US" dirty="0"/>
              <a:t>Intersection of medical/health industry and technology innovators</a:t>
            </a:r>
          </a:p>
          <a:p>
            <a:pPr>
              <a:lnSpc>
                <a:spcPct val="100000"/>
              </a:lnSpc>
            </a:pPr>
            <a:r>
              <a:rPr lang="en-US" dirty="0"/>
              <a:t>Advocate before Capitol Hill, US agencies, European Commission, etc.</a:t>
            </a:r>
          </a:p>
          <a:p>
            <a:pPr>
              <a:lnSpc>
                <a:spcPct val="100000"/>
              </a:lnSpc>
            </a:pPr>
            <a:r>
              <a:rPr lang="en-US" dirty="0"/>
              <a:t>Active in key private-sector initiatives (AMA Digital Medicine Payment Advisory Group, </a:t>
            </a:r>
            <a:r>
              <a:rPr lang="en-US" dirty="0" err="1"/>
              <a:t>Xcertia</a:t>
            </a:r>
            <a:r>
              <a:rPr lang="en-US" dirty="0"/>
              <a:t>, </a:t>
            </a:r>
            <a:r>
              <a:rPr lang="en-US" dirty="0" err="1"/>
              <a:t>etc</a:t>
            </a:r>
            <a:r>
              <a:rPr lang="en-US" dirty="0"/>
              <a:t>).</a:t>
            </a:r>
          </a:p>
        </p:txBody>
      </p:sp>
    </p:spTree>
    <p:extLst>
      <p:ext uri="{BB962C8B-B14F-4D97-AF65-F5344CB8AC3E}">
        <p14:creationId xmlns:p14="http://schemas.microsoft.com/office/powerpoint/2010/main" val="927701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6EC545-9248-4920-A480-8DF48C467084}"/>
              </a:ext>
            </a:extLst>
          </p:cNvPr>
          <p:cNvSpPr/>
          <p:nvPr/>
        </p:nvSpPr>
        <p:spPr>
          <a:xfrm>
            <a:off x="1913319" y="1384177"/>
            <a:ext cx="6940068" cy="280775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EC3C2BAA-54E8-47C3-A6A1-B2252BB07766}"/>
              </a:ext>
            </a:extLst>
          </p:cNvPr>
          <p:cNvSpPr>
            <a:spLocks noGrp="1"/>
          </p:cNvSpPr>
          <p:nvPr>
            <p:ph type="title"/>
          </p:nvPr>
        </p:nvSpPr>
        <p:spPr/>
        <p:txBody>
          <a:bodyPr/>
          <a:lstStyle/>
          <a:p>
            <a:r>
              <a:rPr lang="en-US" dirty="0"/>
              <a:t>About CHI</a:t>
            </a:r>
          </a:p>
        </p:txBody>
      </p:sp>
      <p:pic>
        <p:nvPicPr>
          <p:cNvPr id="4" name="Picture 3">
            <a:extLst>
              <a:ext uri="{FF2B5EF4-FFF2-40B4-BE49-F238E27FC236}">
                <a16:creationId xmlns:a16="http://schemas.microsoft.com/office/drawing/2014/main" id="{BB685050-31D9-444C-8048-AD2B68670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458" y="1325908"/>
            <a:ext cx="1772646" cy="1772646"/>
          </a:xfrm>
          <a:prstGeom prst="rect">
            <a:avLst/>
          </a:prstGeom>
        </p:spPr>
      </p:pic>
      <p:pic>
        <p:nvPicPr>
          <p:cNvPr id="5" name="Picture 4">
            <a:extLst>
              <a:ext uri="{FF2B5EF4-FFF2-40B4-BE49-F238E27FC236}">
                <a16:creationId xmlns:a16="http://schemas.microsoft.com/office/drawing/2014/main" id="{71B192D8-917B-4618-883C-47DAFA2382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8728" y="1418563"/>
            <a:ext cx="1571936" cy="1571936"/>
          </a:xfrm>
          <a:prstGeom prst="rect">
            <a:avLst/>
          </a:prstGeom>
        </p:spPr>
      </p:pic>
      <p:pic>
        <p:nvPicPr>
          <p:cNvPr id="6" name="Picture 5">
            <a:extLst>
              <a:ext uri="{FF2B5EF4-FFF2-40B4-BE49-F238E27FC236}">
                <a16:creationId xmlns:a16="http://schemas.microsoft.com/office/drawing/2014/main" id="{8600DA6E-680C-431C-BF32-6123F93953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8189" y="1517146"/>
            <a:ext cx="1358240" cy="1358240"/>
          </a:xfrm>
          <a:prstGeom prst="rect">
            <a:avLst/>
          </a:prstGeom>
        </p:spPr>
      </p:pic>
      <p:pic>
        <p:nvPicPr>
          <p:cNvPr id="8" name="Picture 7">
            <a:extLst>
              <a:ext uri="{FF2B5EF4-FFF2-40B4-BE49-F238E27FC236}">
                <a16:creationId xmlns:a16="http://schemas.microsoft.com/office/drawing/2014/main" id="{BB7FB905-259A-425A-B8DB-3091F8CADB92}"/>
              </a:ext>
            </a:extLst>
          </p:cNvPr>
          <p:cNvPicPr>
            <a:picLocks noChangeAspect="1"/>
          </p:cNvPicPr>
          <p:nvPr/>
        </p:nvPicPr>
        <p:blipFill>
          <a:blip r:embed="rId5"/>
          <a:stretch>
            <a:fillRect/>
          </a:stretch>
        </p:blipFill>
        <p:spPr>
          <a:xfrm>
            <a:off x="2670101" y="3163661"/>
            <a:ext cx="5511762" cy="763802"/>
          </a:xfrm>
          <a:prstGeom prst="rect">
            <a:avLst/>
          </a:prstGeom>
        </p:spPr>
      </p:pic>
    </p:spTree>
    <p:extLst>
      <p:ext uri="{BB962C8B-B14F-4D97-AF65-F5344CB8AC3E}">
        <p14:creationId xmlns:p14="http://schemas.microsoft.com/office/powerpoint/2010/main" val="312271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Growing Needs (and Costs) </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8" y="905256"/>
            <a:ext cx="6879393" cy="3846076"/>
          </a:xfrm>
        </p:spPr>
        <p:txBody>
          <a:bodyPr>
            <a:normAutofit/>
          </a:bodyPr>
          <a:lstStyle/>
          <a:p>
            <a:pPr>
              <a:lnSpc>
                <a:spcPct val="100000"/>
              </a:lnSpc>
            </a:pPr>
            <a:r>
              <a:rPr lang="en-US" sz="2100" dirty="0"/>
              <a:t>133 million+ Americans suffer from chronic conditions such as diabetes, chronic obstructive pulmonary disease, and mental illness (~171 million by 2030)</a:t>
            </a:r>
          </a:p>
          <a:p>
            <a:pPr>
              <a:lnSpc>
                <a:spcPct val="100000"/>
              </a:lnSpc>
            </a:pPr>
            <a:r>
              <a:rPr lang="en-US" sz="2100" dirty="0"/>
              <a:t>U.S. healthcare spending to reach 20% of the entire U.S. economy 2025</a:t>
            </a:r>
          </a:p>
        </p:txBody>
      </p:sp>
    </p:spTree>
    <p:extLst>
      <p:ext uri="{BB962C8B-B14F-4D97-AF65-F5344CB8AC3E}">
        <p14:creationId xmlns:p14="http://schemas.microsoft.com/office/powerpoint/2010/main" val="960179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Growing Needs (and Costs) </a:t>
            </a:r>
          </a:p>
        </p:txBody>
      </p:sp>
      <p:pic>
        <p:nvPicPr>
          <p:cNvPr id="7" name="Picture 6">
            <a:extLst>
              <a:ext uri="{FF2B5EF4-FFF2-40B4-BE49-F238E27FC236}">
                <a16:creationId xmlns:a16="http://schemas.microsoft.com/office/drawing/2014/main" id="{7D30523F-88DE-496D-94E7-AF0F879F4703}"/>
              </a:ext>
            </a:extLst>
          </p:cNvPr>
          <p:cNvPicPr>
            <a:picLocks noChangeAspect="1"/>
          </p:cNvPicPr>
          <p:nvPr/>
        </p:nvPicPr>
        <p:blipFill>
          <a:blip r:embed="rId2"/>
          <a:stretch>
            <a:fillRect/>
          </a:stretch>
        </p:blipFill>
        <p:spPr>
          <a:xfrm>
            <a:off x="2510422" y="905256"/>
            <a:ext cx="5826035" cy="4029674"/>
          </a:xfrm>
          <a:prstGeom prst="rect">
            <a:avLst/>
          </a:prstGeom>
        </p:spPr>
      </p:pic>
    </p:spTree>
    <p:extLst>
      <p:ext uri="{BB962C8B-B14F-4D97-AF65-F5344CB8AC3E}">
        <p14:creationId xmlns:p14="http://schemas.microsoft.com/office/powerpoint/2010/main" val="2213194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normAutofit fontScale="90000"/>
          </a:bodyPr>
          <a:lstStyle/>
          <a:p>
            <a:r>
              <a:rPr lang="en-US" sz="2700" dirty="0"/>
              <a:t>Connected Health Tech in 21</a:t>
            </a:r>
            <a:r>
              <a:rPr lang="en-US" sz="2700" baseline="30000" dirty="0"/>
              <a:t>st</a:t>
            </a:r>
            <a:r>
              <a:rPr lang="en-US" sz="2700" dirty="0"/>
              <a:t> Century Healthcare Systems</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3258" y="1195426"/>
            <a:ext cx="4749850" cy="3376574"/>
          </a:xfrm>
        </p:spPr>
        <p:txBody>
          <a:bodyPr>
            <a:normAutofit fontScale="92500" lnSpcReduction="20000"/>
          </a:bodyPr>
          <a:lstStyle/>
          <a:p>
            <a:pPr>
              <a:lnSpc>
                <a:spcPct val="100000"/>
              </a:lnSpc>
            </a:pPr>
            <a:r>
              <a:rPr lang="en-US" sz="1950" dirty="0"/>
              <a:t>Strong (and growing) body of evidence shows that connected health tech [see </a:t>
            </a:r>
            <a:r>
              <a:rPr lang="en-US" sz="1950" dirty="0">
                <a:hlinkClick r:id="rId2"/>
              </a:rPr>
              <a:t>https://bit.ly/2MblRou</a:t>
            </a:r>
            <a:r>
              <a:rPr lang="en-US" sz="1950" dirty="0"/>
              <a:t>]:</a:t>
            </a:r>
          </a:p>
          <a:p>
            <a:pPr lvl="1">
              <a:lnSpc>
                <a:spcPct val="100000"/>
              </a:lnSpc>
            </a:pPr>
            <a:r>
              <a:rPr lang="en-US" dirty="0"/>
              <a:t>Improves patient care</a:t>
            </a:r>
          </a:p>
          <a:p>
            <a:pPr lvl="1">
              <a:lnSpc>
                <a:spcPct val="100000"/>
              </a:lnSpc>
            </a:pPr>
            <a:r>
              <a:rPr lang="en-US" dirty="0"/>
              <a:t>Reduces hospitalizations</a:t>
            </a:r>
          </a:p>
          <a:p>
            <a:pPr lvl="1">
              <a:lnSpc>
                <a:spcPct val="100000"/>
              </a:lnSpc>
            </a:pPr>
            <a:r>
              <a:rPr lang="en-US" dirty="0"/>
              <a:t>Helps avoid complications</a:t>
            </a:r>
          </a:p>
          <a:p>
            <a:pPr lvl="1">
              <a:lnSpc>
                <a:spcPct val="100000"/>
              </a:lnSpc>
            </a:pPr>
            <a:r>
              <a:rPr lang="en-US" dirty="0"/>
              <a:t>Improves patient engagement</a:t>
            </a:r>
          </a:p>
          <a:p>
            <a:pPr lvl="1">
              <a:lnSpc>
                <a:spcPct val="100000"/>
              </a:lnSpc>
            </a:pPr>
            <a:r>
              <a:rPr lang="en-US" dirty="0"/>
              <a:t>Reduces healthcare costs</a:t>
            </a:r>
          </a:p>
          <a:p>
            <a:pPr>
              <a:lnSpc>
                <a:spcPct val="100000"/>
              </a:lnSpc>
            </a:pPr>
            <a:r>
              <a:rPr lang="en-US" sz="1950" dirty="0"/>
              <a:t>Driving Internet of Things marketplace (valued at over $250b in the U.S. alone)</a:t>
            </a:r>
          </a:p>
          <a:p>
            <a:pPr>
              <a:lnSpc>
                <a:spcPct val="100000"/>
              </a:lnSpc>
            </a:pPr>
            <a:r>
              <a:rPr lang="en-US" sz="1950" dirty="0"/>
              <a:t>Job creation</a:t>
            </a:r>
          </a:p>
        </p:txBody>
      </p:sp>
      <p:pic>
        <p:nvPicPr>
          <p:cNvPr id="4" name="Picture 3">
            <a:extLst>
              <a:ext uri="{FF2B5EF4-FFF2-40B4-BE49-F238E27FC236}">
                <a16:creationId xmlns:a16="http://schemas.microsoft.com/office/drawing/2014/main" id="{51EE65D7-3057-4516-9CAE-3338AD3EF0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834" y="1635853"/>
            <a:ext cx="2312221" cy="2312221"/>
          </a:xfrm>
          <a:prstGeom prst="rect">
            <a:avLst/>
          </a:prstGeom>
        </p:spPr>
      </p:pic>
    </p:spTree>
    <p:extLst>
      <p:ext uri="{BB962C8B-B14F-4D97-AF65-F5344CB8AC3E}">
        <p14:creationId xmlns:p14="http://schemas.microsoft.com/office/powerpoint/2010/main" val="2252739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normAutofit fontScale="90000"/>
          </a:bodyPr>
          <a:lstStyle/>
          <a:p>
            <a:r>
              <a:rPr lang="en-US" sz="2700" dirty="0"/>
              <a:t>Medicare Reimbursement – Background and Status Quo</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3258" y="1132513"/>
            <a:ext cx="4946241" cy="3313651"/>
          </a:xfrm>
        </p:spPr>
        <p:txBody>
          <a:bodyPr>
            <a:normAutofit fontScale="62500" lnSpcReduction="20000"/>
          </a:bodyPr>
          <a:lstStyle/>
          <a:p>
            <a:pPr>
              <a:lnSpc>
                <a:spcPct val="120000"/>
              </a:lnSpc>
            </a:pPr>
            <a:r>
              <a:rPr lang="en-US" sz="2100" dirty="0"/>
              <a:t>“Telehealth” vs. “Store-and-forward”</a:t>
            </a:r>
          </a:p>
          <a:p>
            <a:pPr>
              <a:lnSpc>
                <a:spcPct val="120000"/>
              </a:lnSpc>
            </a:pPr>
            <a:r>
              <a:rPr lang="en-US" sz="2100" dirty="0"/>
              <a:t>1834(m) &amp; the historical treatment of “Medicare Telehealth Services”</a:t>
            </a:r>
          </a:p>
          <a:p>
            <a:pPr lvl="1">
              <a:lnSpc>
                <a:spcPct val="120000"/>
              </a:lnSpc>
            </a:pPr>
            <a:r>
              <a:rPr lang="en-US" sz="1950" dirty="0"/>
              <a:t>Telehealth Services List</a:t>
            </a:r>
          </a:p>
          <a:p>
            <a:pPr>
              <a:lnSpc>
                <a:spcPct val="120000"/>
              </a:lnSpc>
            </a:pPr>
            <a:r>
              <a:rPr lang="en-US" sz="2100" dirty="0"/>
              <a:t>Historical treatment of remote monitoring</a:t>
            </a:r>
          </a:p>
          <a:p>
            <a:pPr lvl="1">
              <a:lnSpc>
                <a:spcPct val="120000"/>
              </a:lnSpc>
            </a:pPr>
            <a:r>
              <a:rPr lang="en-US" sz="1950" dirty="0"/>
              <a:t>Remote monitoring is </a:t>
            </a:r>
            <a:r>
              <a:rPr lang="en-US" sz="1950" u="sng" dirty="0"/>
              <a:t>not</a:t>
            </a:r>
            <a:r>
              <a:rPr lang="en-US" sz="1950" dirty="0"/>
              <a:t> telehealth subject to 1834(m) restrictions</a:t>
            </a:r>
          </a:p>
          <a:p>
            <a:pPr>
              <a:lnSpc>
                <a:spcPct val="120000"/>
              </a:lnSpc>
            </a:pPr>
            <a:r>
              <a:rPr lang="en-US" sz="2100" dirty="0"/>
              <a:t>Legislative efforts to address:</a:t>
            </a:r>
          </a:p>
          <a:p>
            <a:pPr lvl="1">
              <a:lnSpc>
                <a:spcPct val="120000"/>
              </a:lnSpc>
            </a:pPr>
            <a:r>
              <a:rPr lang="en-US" sz="1950" dirty="0"/>
              <a:t>CONNECT for Health Act</a:t>
            </a:r>
          </a:p>
          <a:p>
            <a:pPr lvl="1">
              <a:lnSpc>
                <a:spcPct val="120000"/>
              </a:lnSpc>
            </a:pPr>
            <a:r>
              <a:rPr lang="en-US" sz="1950" dirty="0"/>
              <a:t>Bipartisan Budget Act (Medicare </a:t>
            </a:r>
            <a:r>
              <a:rPr lang="en-US" sz="1950" dirty="0" err="1"/>
              <a:t>Telestroke</a:t>
            </a:r>
            <a:r>
              <a:rPr lang="en-US" sz="1950" dirty="0"/>
              <a:t>, ESRD, MA, ACOs) </a:t>
            </a:r>
            <a:r>
              <a:rPr lang="en-US" sz="1950" b="1" i="1" dirty="0">
                <a:solidFill>
                  <a:srgbClr val="68BD45"/>
                </a:solidFill>
              </a:rPr>
              <a:t>[PASSED]</a:t>
            </a:r>
          </a:p>
          <a:p>
            <a:pPr lvl="1">
              <a:lnSpc>
                <a:spcPct val="120000"/>
              </a:lnSpc>
            </a:pPr>
            <a:r>
              <a:rPr lang="en-US" sz="1950" dirty="0"/>
              <a:t>SUPPORT for Patient and Communities Act</a:t>
            </a:r>
          </a:p>
        </p:txBody>
      </p:sp>
      <p:pic>
        <p:nvPicPr>
          <p:cNvPr id="5" name="Picture 4">
            <a:extLst>
              <a:ext uri="{FF2B5EF4-FFF2-40B4-BE49-F238E27FC236}">
                <a16:creationId xmlns:a16="http://schemas.microsoft.com/office/drawing/2014/main" id="{D6E8341E-3D76-415F-A24A-A0C56DA0ED44}"/>
              </a:ext>
            </a:extLst>
          </p:cNvPr>
          <p:cNvPicPr>
            <a:picLocks noChangeAspect="1"/>
          </p:cNvPicPr>
          <p:nvPr/>
        </p:nvPicPr>
        <p:blipFill>
          <a:blip r:embed="rId2"/>
          <a:stretch>
            <a:fillRect/>
          </a:stretch>
        </p:blipFill>
        <p:spPr>
          <a:xfrm>
            <a:off x="6366074" y="1748578"/>
            <a:ext cx="2537861" cy="884286"/>
          </a:xfrm>
          <a:prstGeom prst="rect">
            <a:avLst/>
          </a:prstGeom>
        </p:spPr>
      </p:pic>
    </p:spTree>
    <p:extLst>
      <p:ext uri="{BB962C8B-B14F-4D97-AF65-F5344CB8AC3E}">
        <p14:creationId xmlns:p14="http://schemas.microsoft.com/office/powerpoint/2010/main" val="3718197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CY2019 PFS &amp; Digital Health</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905938" y="905255"/>
            <a:ext cx="6694235" cy="3690808"/>
          </a:xfrm>
        </p:spPr>
        <p:txBody>
          <a:bodyPr>
            <a:normAutofit/>
          </a:bodyPr>
          <a:lstStyle/>
          <a:p>
            <a:pPr>
              <a:lnSpc>
                <a:spcPct val="100000"/>
              </a:lnSpc>
            </a:pPr>
            <a:r>
              <a:rPr lang="en-US" dirty="0"/>
              <a:t>HCPCS code G2012 – Brief communication technology-based service (e.g. virtual check-in).</a:t>
            </a:r>
          </a:p>
          <a:p>
            <a:pPr>
              <a:lnSpc>
                <a:spcPct val="100000"/>
              </a:lnSpc>
            </a:pPr>
            <a:r>
              <a:rPr lang="en-US" dirty="0"/>
              <a:t>HCPCS code G2010 – Remote evaluation of pre-recorded patient information.</a:t>
            </a:r>
          </a:p>
          <a:p>
            <a:pPr>
              <a:lnSpc>
                <a:spcPct val="100000"/>
              </a:lnSpc>
            </a:pPr>
            <a:r>
              <a:rPr lang="en-US" dirty="0"/>
              <a:t>CPT codes 99453, 99454, and 99457 – Chronic care remote physiologic monitoring.</a:t>
            </a:r>
          </a:p>
          <a:p>
            <a:pPr>
              <a:lnSpc>
                <a:spcPct val="100000"/>
              </a:lnSpc>
            </a:pPr>
            <a:r>
              <a:rPr lang="en-US" dirty="0"/>
              <a:t>CPT codes 99446, 99447, 99449, 99451, 99452 – Interprofessional internet consultation.</a:t>
            </a:r>
          </a:p>
          <a:p>
            <a:pPr>
              <a:lnSpc>
                <a:spcPct val="100000"/>
              </a:lnSpc>
            </a:pPr>
            <a:r>
              <a:rPr lang="en-US" dirty="0"/>
              <a:t>Updates to Medicare Telehealth Services List</a:t>
            </a:r>
          </a:p>
          <a:p>
            <a:pPr lvl="1">
              <a:lnSpc>
                <a:spcPct val="100000"/>
              </a:lnSpc>
            </a:pPr>
            <a:endParaRPr lang="en-US" sz="1650" dirty="0"/>
          </a:p>
        </p:txBody>
      </p:sp>
    </p:spTree>
    <p:extLst>
      <p:ext uri="{BB962C8B-B14F-4D97-AF65-F5344CB8AC3E}">
        <p14:creationId xmlns:p14="http://schemas.microsoft.com/office/powerpoint/2010/main" val="2378149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CY2019 PFS: HCPCS G2012</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9" y="905256"/>
            <a:ext cx="6908534" cy="3580117"/>
          </a:xfrm>
        </p:spPr>
        <p:txBody>
          <a:bodyPr>
            <a:normAutofit/>
          </a:bodyPr>
          <a:lstStyle/>
          <a:p>
            <a:pPr>
              <a:lnSpc>
                <a:spcPct val="100000"/>
              </a:lnSpc>
            </a:pPr>
            <a:r>
              <a:rPr lang="en-US" sz="1650" dirty="0"/>
              <a:t>“Brief communication technology-based service, e.g. virtual check-in, by a physician or other qualified health care professional who can report evaluation and management services, provided to an established patient, not originating from a related E/M service provided within the previous 7 days nor leading to an E/M service or procedure within the next 24 hours or soonest available appointment; 5-10 minutes of medical discussion.”</a:t>
            </a:r>
          </a:p>
        </p:txBody>
      </p:sp>
    </p:spTree>
    <p:extLst>
      <p:ext uri="{BB962C8B-B14F-4D97-AF65-F5344CB8AC3E}">
        <p14:creationId xmlns:p14="http://schemas.microsoft.com/office/powerpoint/2010/main" val="1685955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CY2019 PFS: HCPCS G2012</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9" y="905256"/>
            <a:ext cx="6788218" cy="3652306"/>
          </a:xfrm>
        </p:spPr>
        <p:txBody>
          <a:bodyPr>
            <a:normAutofit fontScale="85000" lnSpcReduction="10000"/>
          </a:bodyPr>
          <a:lstStyle/>
          <a:p>
            <a:pPr>
              <a:lnSpc>
                <a:spcPct val="110000"/>
              </a:lnSpc>
            </a:pPr>
            <a:r>
              <a:rPr lang="en-US" sz="1500" dirty="0"/>
              <a:t>Performed by a physician or other qualified health care professional who can report E/M services</a:t>
            </a:r>
          </a:p>
          <a:p>
            <a:pPr lvl="1">
              <a:lnSpc>
                <a:spcPct val="110000"/>
              </a:lnSpc>
            </a:pPr>
            <a:r>
              <a:rPr lang="en-US" sz="1500" dirty="0"/>
              <a:t>Must be established patient</a:t>
            </a:r>
          </a:p>
          <a:p>
            <a:pPr lvl="1">
              <a:lnSpc>
                <a:spcPct val="110000"/>
              </a:lnSpc>
            </a:pPr>
            <a:r>
              <a:rPr lang="en-US" sz="1500" dirty="0"/>
              <a:t>Allows:</a:t>
            </a:r>
          </a:p>
          <a:p>
            <a:pPr lvl="2">
              <a:lnSpc>
                <a:spcPct val="110000"/>
              </a:lnSpc>
            </a:pPr>
            <a:r>
              <a:rPr lang="en-US" sz="1350" dirty="0"/>
              <a:t> Audio-only real-time telephone interactions</a:t>
            </a:r>
          </a:p>
          <a:p>
            <a:pPr lvl="2">
              <a:lnSpc>
                <a:spcPct val="110000"/>
              </a:lnSpc>
            </a:pPr>
            <a:r>
              <a:rPr lang="en-US" sz="1350" dirty="0"/>
              <a:t> Two-way audio interactions enhanced with video or other kinds of data transmission</a:t>
            </a:r>
          </a:p>
          <a:p>
            <a:pPr lvl="1">
              <a:lnSpc>
                <a:spcPct val="110000"/>
              </a:lnSpc>
            </a:pPr>
            <a:r>
              <a:rPr lang="en-US" sz="1650" dirty="0"/>
              <a:t>Not originating from a related E/M service provided within previous 7 days </a:t>
            </a:r>
          </a:p>
          <a:p>
            <a:pPr lvl="1">
              <a:lnSpc>
                <a:spcPct val="110000"/>
              </a:lnSpc>
            </a:pPr>
            <a:r>
              <a:rPr lang="en-US" sz="1500" dirty="0"/>
              <a:t>Not leading to an E/M service or procedure within the next 24 hours or soonest available appointment</a:t>
            </a:r>
          </a:p>
          <a:p>
            <a:pPr lvl="1">
              <a:lnSpc>
                <a:spcPct val="110000"/>
              </a:lnSpc>
            </a:pPr>
            <a:r>
              <a:rPr lang="en-US" sz="1500" dirty="0"/>
              <a:t>5-10 minutes of medical discussion</a:t>
            </a:r>
          </a:p>
          <a:p>
            <a:pPr lvl="1">
              <a:lnSpc>
                <a:spcPct val="110000"/>
              </a:lnSpc>
            </a:pPr>
            <a:r>
              <a:rPr lang="en-US" sz="1500" dirty="0"/>
              <a:t>No frequency limitations</a:t>
            </a:r>
          </a:p>
          <a:p>
            <a:pPr>
              <a:lnSpc>
                <a:spcPct val="110000"/>
              </a:lnSpc>
            </a:pPr>
            <a:r>
              <a:rPr lang="en-US" sz="1650" dirty="0"/>
              <a:t>Work RVU of 0.25, based on a direct crosswalk to CPT code 99441</a:t>
            </a:r>
          </a:p>
        </p:txBody>
      </p:sp>
    </p:spTree>
    <p:extLst>
      <p:ext uri="{BB962C8B-B14F-4D97-AF65-F5344CB8AC3E}">
        <p14:creationId xmlns:p14="http://schemas.microsoft.com/office/powerpoint/2010/main" val="2700413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CY2019 PFS: HCPCS G2010</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8" y="905256"/>
            <a:ext cx="6720841" cy="3690807"/>
          </a:xfrm>
        </p:spPr>
        <p:txBody>
          <a:bodyPr>
            <a:normAutofit/>
          </a:bodyPr>
          <a:lstStyle/>
          <a:p>
            <a:pPr>
              <a:lnSpc>
                <a:spcPct val="100000"/>
              </a:lnSpc>
            </a:pPr>
            <a:r>
              <a:rPr lang="en-US" sz="1650" dirty="0"/>
              <a:t>“Remote evaluation of recorded video and/or images submitted by an established patient (e.g., store and forward), including interpretation with follow-up with the patient within 24 business hours, not originating from a related E/M service provided within the previous 7 days nor leading to an E/M service or procedure within the next 24 hours or soonest available appointment”</a:t>
            </a:r>
          </a:p>
        </p:txBody>
      </p:sp>
    </p:spTree>
    <p:extLst>
      <p:ext uri="{BB962C8B-B14F-4D97-AF65-F5344CB8AC3E}">
        <p14:creationId xmlns:p14="http://schemas.microsoft.com/office/powerpoint/2010/main" val="131021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CY2019 PFS: HCPCS G2010</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9" y="905255"/>
            <a:ext cx="6778593" cy="3642681"/>
          </a:xfrm>
        </p:spPr>
        <p:txBody>
          <a:bodyPr>
            <a:normAutofit lnSpcReduction="10000"/>
          </a:bodyPr>
          <a:lstStyle/>
          <a:p>
            <a:pPr>
              <a:lnSpc>
                <a:spcPct val="100000"/>
              </a:lnSpc>
            </a:pPr>
            <a:r>
              <a:rPr lang="en-US" sz="1650" dirty="0"/>
              <a:t>Remote evaluation of pre-recorded patient information</a:t>
            </a:r>
          </a:p>
          <a:p>
            <a:pPr lvl="1">
              <a:lnSpc>
                <a:spcPct val="100000"/>
              </a:lnSpc>
            </a:pPr>
            <a:r>
              <a:rPr lang="en-US" sz="1500" dirty="0"/>
              <a:t>Information = recorded video and/or images submitted by patient</a:t>
            </a:r>
          </a:p>
          <a:p>
            <a:pPr lvl="2">
              <a:lnSpc>
                <a:spcPct val="100000"/>
              </a:lnSpc>
            </a:pPr>
            <a:r>
              <a:rPr lang="en-US" sz="1350" dirty="0"/>
              <a:t>Used to determine if a visit or service is needed</a:t>
            </a:r>
          </a:p>
          <a:p>
            <a:pPr lvl="1">
              <a:lnSpc>
                <a:spcPct val="100000"/>
              </a:lnSpc>
            </a:pPr>
            <a:r>
              <a:rPr lang="en-US" sz="1500" dirty="0"/>
              <a:t>Must be established patient</a:t>
            </a:r>
          </a:p>
          <a:p>
            <a:pPr lvl="1">
              <a:lnSpc>
                <a:spcPct val="100000"/>
              </a:lnSpc>
            </a:pPr>
            <a:r>
              <a:rPr lang="en-US" sz="1500" dirty="0"/>
              <a:t>Not originating from a related E/M service provided within previous 7 days </a:t>
            </a:r>
          </a:p>
          <a:p>
            <a:pPr lvl="1">
              <a:lnSpc>
                <a:spcPct val="100000"/>
              </a:lnSpc>
            </a:pPr>
            <a:r>
              <a:rPr lang="en-US" sz="1500" dirty="0"/>
              <a:t>Not leading to an E/M service or procedure within the next 24 hours or soonest available appointment</a:t>
            </a:r>
          </a:p>
          <a:p>
            <a:pPr lvl="1">
              <a:lnSpc>
                <a:spcPct val="100000"/>
              </a:lnSpc>
            </a:pPr>
            <a:r>
              <a:rPr lang="en-US" sz="1500" dirty="0"/>
              <a:t>Includes </a:t>
            </a:r>
            <a:r>
              <a:rPr lang="en-US" sz="1350" dirty="0"/>
              <a:t>interpretation with follow-up within 24 business hours</a:t>
            </a:r>
            <a:endParaRPr lang="en-US" sz="1200" dirty="0"/>
          </a:p>
          <a:p>
            <a:pPr lvl="2">
              <a:lnSpc>
                <a:spcPct val="100000"/>
              </a:lnSpc>
            </a:pPr>
            <a:r>
              <a:rPr lang="en-US" sz="1200" dirty="0"/>
              <a:t>Via phone call, audio/video communication, secure text message, email, or patient portal communication</a:t>
            </a:r>
          </a:p>
          <a:p>
            <a:pPr>
              <a:lnSpc>
                <a:spcPct val="100000"/>
              </a:lnSpc>
            </a:pPr>
            <a:r>
              <a:rPr lang="en-US" sz="1500" dirty="0"/>
              <a:t>Valuation as proposed with an WRVU of 0.18</a:t>
            </a:r>
          </a:p>
        </p:txBody>
      </p:sp>
    </p:spTree>
    <p:extLst>
      <p:ext uri="{BB962C8B-B14F-4D97-AF65-F5344CB8AC3E}">
        <p14:creationId xmlns:p14="http://schemas.microsoft.com/office/powerpoint/2010/main" val="1873498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normAutofit fontScale="90000"/>
          </a:bodyPr>
          <a:lstStyle/>
          <a:p>
            <a:r>
              <a:rPr lang="en-US" sz="2700" dirty="0"/>
              <a:t>CY2019 PFS: CPT 99453, 99454, and 99457 </a:t>
            </a:r>
          </a:p>
        </p:txBody>
      </p:sp>
      <p:sp>
        <p:nvSpPr>
          <p:cNvPr id="5" name="Content Placeholder 4">
            <a:extLst>
              <a:ext uri="{FF2B5EF4-FFF2-40B4-BE49-F238E27FC236}">
                <a16:creationId xmlns:a16="http://schemas.microsoft.com/office/drawing/2014/main" id="{D1571743-731E-4F9F-8468-C22550CCD018}"/>
              </a:ext>
            </a:extLst>
          </p:cNvPr>
          <p:cNvSpPr>
            <a:spLocks noGrp="1"/>
          </p:cNvSpPr>
          <p:nvPr>
            <p:ph idx="1"/>
          </p:nvPr>
        </p:nvSpPr>
        <p:spPr>
          <a:xfrm>
            <a:off x="1874519" y="1082842"/>
            <a:ext cx="6855595" cy="3388094"/>
          </a:xfrm>
        </p:spPr>
        <p:txBody>
          <a:bodyPr/>
          <a:lstStyle/>
          <a:p>
            <a:pPr>
              <a:lnSpc>
                <a:spcPct val="100000"/>
              </a:lnSpc>
            </a:pPr>
            <a:r>
              <a:rPr lang="en-US" sz="1650" dirty="0"/>
              <a:t>Remote monitoring of physiologic parameter(s) (e.g. Weight, blood pressure, pulse oximetry, respiratory flow rate)</a:t>
            </a:r>
          </a:p>
          <a:p>
            <a:pPr lvl="1">
              <a:lnSpc>
                <a:spcPct val="100000"/>
              </a:lnSpc>
            </a:pPr>
            <a:r>
              <a:rPr lang="en-US" sz="1500" dirty="0"/>
              <a:t>CPT 99453 - Initial; set-up and patient education on use of equipment</a:t>
            </a:r>
          </a:p>
          <a:p>
            <a:pPr lvl="1">
              <a:lnSpc>
                <a:spcPct val="100000"/>
              </a:lnSpc>
            </a:pPr>
            <a:r>
              <a:rPr lang="en-US" sz="1500" dirty="0"/>
              <a:t>CPT 99454 - initial; device(s) supply with daily recording(s) or programmed alert(s) transmission, each 30 days</a:t>
            </a:r>
          </a:p>
          <a:p>
            <a:pPr lvl="1">
              <a:lnSpc>
                <a:spcPct val="100000"/>
              </a:lnSpc>
            </a:pPr>
            <a:r>
              <a:rPr lang="en-US" sz="1500" dirty="0"/>
              <a:t>CPT 99457 - treatment management services (WRVU of 0.61)</a:t>
            </a:r>
          </a:p>
          <a:p>
            <a:pPr lvl="2">
              <a:lnSpc>
                <a:spcPct val="100000"/>
              </a:lnSpc>
            </a:pPr>
            <a:r>
              <a:rPr lang="en-US" sz="1350" dirty="0"/>
              <a:t>20 minutes or more of clinical staff/physician/other qualified healthcare professional time in a calendar month requiring interactive communication with the patient/caregiver during the month</a:t>
            </a:r>
          </a:p>
          <a:p>
            <a:pPr>
              <a:lnSpc>
                <a:spcPct val="100000"/>
              </a:lnSpc>
            </a:pPr>
            <a:r>
              <a:rPr lang="en-US" sz="1650" dirty="0"/>
              <a:t>CMS will provide additional guidance regarding what types of technology are covered under these codes</a:t>
            </a:r>
          </a:p>
        </p:txBody>
      </p:sp>
    </p:spTree>
    <p:extLst>
      <p:ext uri="{BB962C8B-B14F-4D97-AF65-F5344CB8AC3E}">
        <p14:creationId xmlns:p14="http://schemas.microsoft.com/office/powerpoint/2010/main" val="2029197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normAutofit fontScale="90000"/>
          </a:bodyPr>
          <a:lstStyle/>
          <a:p>
            <a:r>
              <a:rPr lang="en-US" sz="2700" dirty="0"/>
              <a:t>CY2019 PFS: CPT 99453, 99454, and 99457 </a:t>
            </a:r>
          </a:p>
        </p:txBody>
      </p:sp>
      <p:pic>
        <p:nvPicPr>
          <p:cNvPr id="7" name="Picture 6">
            <a:extLst>
              <a:ext uri="{FF2B5EF4-FFF2-40B4-BE49-F238E27FC236}">
                <a16:creationId xmlns:a16="http://schemas.microsoft.com/office/drawing/2014/main" id="{A89EB3D2-0C6B-4350-BE7E-93682AFFEDAE}"/>
              </a:ext>
            </a:extLst>
          </p:cNvPr>
          <p:cNvPicPr>
            <a:picLocks noChangeAspect="1"/>
          </p:cNvPicPr>
          <p:nvPr/>
        </p:nvPicPr>
        <p:blipFill>
          <a:blip r:embed="rId2"/>
          <a:stretch>
            <a:fillRect/>
          </a:stretch>
        </p:blipFill>
        <p:spPr>
          <a:xfrm>
            <a:off x="2357847" y="1057269"/>
            <a:ext cx="5878161" cy="3916413"/>
          </a:xfrm>
          <a:prstGeom prst="rect">
            <a:avLst/>
          </a:prstGeom>
        </p:spPr>
      </p:pic>
    </p:spTree>
    <p:extLst>
      <p:ext uri="{BB962C8B-B14F-4D97-AF65-F5344CB8AC3E}">
        <p14:creationId xmlns:p14="http://schemas.microsoft.com/office/powerpoint/2010/main" val="2468008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normAutofit fontScale="90000"/>
          </a:bodyPr>
          <a:lstStyle/>
          <a:p>
            <a:r>
              <a:rPr lang="en-US" sz="2700" dirty="0"/>
              <a:t>CY2019 PFS: CPT 99453, 99454, and 99457 </a:t>
            </a:r>
          </a:p>
        </p:txBody>
      </p:sp>
      <p:graphicFrame>
        <p:nvGraphicFramePr>
          <p:cNvPr id="6" name="Table 5">
            <a:extLst>
              <a:ext uri="{FF2B5EF4-FFF2-40B4-BE49-F238E27FC236}">
                <a16:creationId xmlns:a16="http://schemas.microsoft.com/office/drawing/2014/main" id="{3209581E-D0E6-4B71-8EA3-BBD0CEF70607}"/>
              </a:ext>
            </a:extLst>
          </p:cNvPr>
          <p:cNvGraphicFramePr>
            <a:graphicFrameLocks noGrp="1"/>
          </p:cNvGraphicFramePr>
          <p:nvPr>
            <p:extLst>
              <p:ext uri="{D42A27DB-BD31-4B8C-83A1-F6EECF244321}">
                <p14:modId xmlns:p14="http://schemas.microsoft.com/office/powerpoint/2010/main" val="4286015714"/>
              </p:ext>
            </p:extLst>
          </p:nvPr>
        </p:nvGraphicFramePr>
        <p:xfrm>
          <a:off x="1630655" y="1169466"/>
          <a:ext cx="7236699" cy="2823788"/>
        </p:xfrm>
        <a:graphic>
          <a:graphicData uri="http://schemas.openxmlformats.org/drawingml/2006/table">
            <a:tbl>
              <a:tblPr firstRow="1" firstCol="1" bandRow="1">
                <a:tableStyleId>{5C22544A-7EE6-4342-B048-85BDC9FD1C3A}</a:tableStyleId>
              </a:tblPr>
              <a:tblGrid>
                <a:gridCol w="957502">
                  <a:extLst>
                    <a:ext uri="{9D8B030D-6E8A-4147-A177-3AD203B41FA5}">
                      <a16:colId xmlns:a16="http://schemas.microsoft.com/office/drawing/2014/main" val="761570329"/>
                    </a:ext>
                  </a:extLst>
                </a:gridCol>
                <a:gridCol w="4313890">
                  <a:extLst>
                    <a:ext uri="{9D8B030D-6E8A-4147-A177-3AD203B41FA5}">
                      <a16:colId xmlns:a16="http://schemas.microsoft.com/office/drawing/2014/main" val="235893570"/>
                    </a:ext>
                  </a:extLst>
                </a:gridCol>
                <a:gridCol w="835479">
                  <a:extLst>
                    <a:ext uri="{9D8B030D-6E8A-4147-A177-3AD203B41FA5}">
                      <a16:colId xmlns:a16="http://schemas.microsoft.com/office/drawing/2014/main" val="597328178"/>
                    </a:ext>
                  </a:extLst>
                </a:gridCol>
                <a:gridCol w="1129828">
                  <a:extLst>
                    <a:ext uri="{9D8B030D-6E8A-4147-A177-3AD203B41FA5}">
                      <a16:colId xmlns:a16="http://schemas.microsoft.com/office/drawing/2014/main" val="3491840111"/>
                    </a:ext>
                  </a:extLst>
                </a:gridCol>
              </a:tblGrid>
              <a:tr h="346530">
                <a:tc>
                  <a:txBody>
                    <a:bodyPr/>
                    <a:lstStyle/>
                    <a:p>
                      <a:pPr marL="0" marR="0" algn="ctr">
                        <a:spcBef>
                          <a:spcPts val="0"/>
                        </a:spcBef>
                        <a:spcAft>
                          <a:spcPts val="0"/>
                        </a:spcAft>
                      </a:pPr>
                      <a:r>
                        <a:rPr lang="en-US" sz="1200">
                          <a:effectLst/>
                        </a:rPr>
                        <a:t>Payment Code</a:t>
                      </a:r>
                      <a:endParaRPr lang="en-US" sz="1200">
                        <a:effectLst/>
                        <a:latin typeface="Calibri" panose="020F0502020204030204" pitchFamily="34" charset="0"/>
                        <a:ea typeface="Calibri" panose="020F0502020204030204" pitchFamily="34" charset="0"/>
                      </a:endParaRPr>
                    </a:p>
                  </a:txBody>
                  <a:tcPr marL="58311" marR="58311" marT="29155" marB="29155"/>
                </a:tc>
                <a:tc>
                  <a:txBody>
                    <a:bodyPr/>
                    <a:lstStyle/>
                    <a:p>
                      <a:pPr marL="0" marR="0" algn="ctr">
                        <a:spcBef>
                          <a:spcPts val="0"/>
                        </a:spcBef>
                        <a:spcAft>
                          <a:spcPts val="0"/>
                        </a:spcAft>
                      </a:pPr>
                      <a:r>
                        <a:rPr lang="en-US" sz="1200" dirty="0">
                          <a:effectLst/>
                        </a:rPr>
                        <a:t>Description</a:t>
                      </a:r>
                      <a:endParaRPr lang="en-US" sz="1200" dirty="0">
                        <a:effectLst/>
                        <a:latin typeface="Calibri" panose="020F0502020204030204" pitchFamily="34" charset="0"/>
                        <a:ea typeface="Calibri" panose="020F0502020204030204" pitchFamily="34" charset="0"/>
                      </a:endParaRPr>
                    </a:p>
                  </a:txBody>
                  <a:tcPr marL="58311" marR="58311" marT="29155" marB="29155"/>
                </a:tc>
                <a:tc>
                  <a:txBody>
                    <a:bodyPr/>
                    <a:lstStyle/>
                    <a:p>
                      <a:pPr marL="0" marR="0" algn="ctr">
                        <a:spcBef>
                          <a:spcPts val="0"/>
                        </a:spcBef>
                        <a:spcAft>
                          <a:spcPts val="0"/>
                        </a:spcAft>
                      </a:pPr>
                      <a:r>
                        <a:rPr lang="en-US" sz="1200" dirty="0">
                          <a:effectLst/>
                        </a:rPr>
                        <a:t>Payment $ (</a:t>
                      </a:r>
                      <a:r>
                        <a:rPr lang="en-US" sz="1200" dirty="0" err="1">
                          <a:effectLst/>
                        </a:rPr>
                        <a:t>est</a:t>
                      </a:r>
                      <a:r>
                        <a:rPr lang="en-US" sz="1200" dirty="0">
                          <a:effectLst/>
                        </a:rPr>
                        <a:t>) </a:t>
                      </a:r>
                      <a:endParaRPr lang="en-US" sz="1200" dirty="0">
                        <a:effectLst/>
                        <a:latin typeface="Calibri" panose="020F0502020204030204" pitchFamily="34" charset="0"/>
                        <a:ea typeface="Calibri" panose="020F0502020204030204" pitchFamily="34" charset="0"/>
                      </a:endParaRPr>
                    </a:p>
                  </a:txBody>
                  <a:tcPr marL="58311" marR="58311" marT="29155" marB="29155"/>
                </a:tc>
                <a:tc>
                  <a:txBody>
                    <a:bodyPr/>
                    <a:lstStyle/>
                    <a:p>
                      <a:pPr marL="0" marR="0" algn="ctr">
                        <a:spcBef>
                          <a:spcPts val="0"/>
                        </a:spcBef>
                        <a:spcAft>
                          <a:spcPts val="0"/>
                        </a:spcAft>
                      </a:pPr>
                      <a:r>
                        <a:rPr lang="en-US" sz="1200" dirty="0">
                          <a:effectLst/>
                        </a:rPr>
                        <a:t>Effective Date</a:t>
                      </a:r>
                      <a:endParaRPr lang="en-US" sz="1200" dirty="0">
                        <a:effectLst/>
                        <a:latin typeface="Calibri" panose="020F0502020204030204" pitchFamily="34" charset="0"/>
                        <a:ea typeface="Calibri" panose="020F0502020204030204" pitchFamily="34" charset="0"/>
                      </a:endParaRPr>
                    </a:p>
                  </a:txBody>
                  <a:tcPr marL="58311" marR="58311" marT="29155" marB="29155"/>
                </a:tc>
                <a:extLst>
                  <a:ext uri="{0D108BD9-81ED-4DB2-BD59-A6C34878D82A}">
                    <a16:rowId xmlns:a16="http://schemas.microsoft.com/office/drawing/2014/main" val="1245050385"/>
                  </a:ext>
                </a:extLst>
              </a:tr>
              <a:tr h="759204">
                <a:tc>
                  <a:txBody>
                    <a:bodyPr/>
                    <a:lstStyle/>
                    <a:p>
                      <a:pPr marL="0" marR="0">
                        <a:spcBef>
                          <a:spcPts val="0"/>
                        </a:spcBef>
                        <a:spcAft>
                          <a:spcPts val="0"/>
                        </a:spcAft>
                      </a:pPr>
                      <a:r>
                        <a:rPr lang="en-US" sz="1200">
                          <a:effectLst/>
                        </a:rPr>
                        <a:t>99091</a:t>
                      </a:r>
                      <a:endParaRPr lang="en-US" sz="120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dirty="0">
                          <a:effectLst/>
                        </a:rPr>
                        <a:t>Collection, interpretation of physiologic data, 30 minutes or more per month by physician or other qualified healthcare professional (QHP) (professional component)</a:t>
                      </a:r>
                      <a:endParaRPr lang="en-US" sz="1200" dirty="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a:effectLst/>
                        </a:rPr>
                        <a:t>$59</a:t>
                      </a:r>
                      <a:endParaRPr lang="en-US" sz="120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dirty="0">
                          <a:effectLst/>
                        </a:rPr>
                        <a:t>Jan 1, 2018</a:t>
                      </a:r>
                      <a:endParaRPr lang="en-US" sz="1200" dirty="0">
                        <a:effectLst/>
                        <a:latin typeface="Calibri" panose="020F0502020204030204" pitchFamily="34" charset="0"/>
                        <a:ea typeface="Calibri" panose="020F0502020204030204" pitchFamily="34" charset="0"/>
                      </a:endParaRPr>
                    </a:p>
                  </a:txBody>
                  <a:tcPr marL="58311" marR="58311" marT="29155" marB="29155" anchor="ctr"/>
                </a:tc>
                <a:extLst>
                  <a:ext uri="{0D108BD9-81ED-4DB2-BD59-A6C34878D82A}">
                    <a16:rowId xmlns:a16="http://schemas.microsoft.com/office/drawing/2014/main" val="2366274222"/>
                  </a:ext>
                </a:extLst>
              </a:tr>
              <a:tr h="425154">
                <a:tc>
                  <a:txBody>
                    <a:bodyPr/>
                    <a:lstStyle/>
                    <a:p>
                      <a:pPr marL="0" marR="0">
                        <a:spcBef>
                          <a:spcPts val="0"/>
                        </a:spcBef>
                        <a:spcAft>
                          <a:spcPts val="0"/>
                        </a:spcAft>
                      </a:pPr>
                      <a:r>
                        <a:rPr lang="en-US" sz="1200" dirty="0">
                          <a:effectLst/>
                        </a:rPr>
                        <a:t>99453</a:t>
                      </a:r>
                      <a:endParaRPr lang="en-US" sz="1200" dirty="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a:effectLst/>
                        </a:rPr>
                        <a:t>Initial set-up of technology and patient education (technical component) </a:t>
                      </a:r>
                      <a:endParaRPr lang="en-US" sz="120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a:effectLst/>
                        </a:rPr>
                        <a:t>$21</a:t>
                      </a:r>
                      <a:endParaRPr lang="en-US" sz="120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dirty="0">
                          <a:effectLst/>
                        </a:rPr>
                        <a:t>Jan 1, 2019</a:t>
                      </a:r>
                      <a:endParaRPr lang="en-US" sz="1200" dirty="0">
                        <a:effectLst/>
                        <a:latin typeface="Calibri" panose="020F0502020204030204" pitchFamily="34" charset="0"/>
                        <a:ea typeface="Calibri" panose="020F0502020204030204" pitchFamily="34" charset="0"/>
                      </a:endParaRPr>
                    </a:p>
                  </a:txBody>
                  <a:tcPr marL="58311" marR="58311" marT="29155" marB="29155" anchor="ctr"/>
                </a:tc>
                <a:extLst>
                  <a:ext uri="{0D108BD9-81ED-4DB2-BD59-A6C34878D82A}">
                    <a16:rowId xmlns:a16="http://schemas.microsoft.com/office/drawing/2014/main" val="2936472742"/>
                  </a:ext>
                </a:extLst>
              </a:tr>
              <a:tr h="425154">
                <a:tc>
                  <a:txBody>
                    <a:bodyPr/>
                    <a:lstStyle/>
                    <a:p>
                      <a:pPr marL="0" marR="0">
                        <a:spcBef>
                          <a:spcPts val="0"/>
                        </a:spcBef>
                        <a:spcAft>
                          <a:spcPts val="0"/>
                        </a:spcAft>
                      </a:pPr>
                      <a:r>
                        <a:rPr lang="en-US" sz="1200" dirty="0">
                          <a:effectLst/>
                        </a:rPr>
                        <a:t>99454</a:t>
                      </a:r>
                      <a:endParaRPr lang="en-US" sz="1200" dirty="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dirty="0">
                          <a:effectLst/>
                        </a:rPr>
                        <a:t>Device supply with daily recordings, programmed alerts transmission, monthly (technical component) </a:t>
                      </a:r>
                      <a:endParaRPr lang="en-US" sz="1200" dirty="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a:effectLst/>
                        </a:rPr>
                        <a:t>$69</a:t>
                      </a:r>
                      <a:endParaRPr lang="en-US" sz="120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dirty="0">
                          <a:effectLst/>
                        </a:rPr>
                        <a:t>Jan 1, 2019</a:t>
                      </a:r>
                      <a:endParaRPr lang="en-US" sz="1200" dirty="0">
                        <a:effectLst/>
                        <a:latin typeface="Calibri" panose="020F0502020204030204" pitchFamily="34" charset="0"/>
                        <a:ea typeface="Calibri" panose="020F0502020204030204" pitchFamily="34" charset="0"/>
                      </a:endParaRPr>
                    </a:p>
                  </a:txBody>
                  <a:tcPr marL="58311" marR="58311" marT="29155" marB="29155" anchor="ctr"/>
                </a:tc>
                <a:extLst>
                  <a:ext uri="{0D108BD9-81ED-4DB2-BD59-A6C34878D82A}">
                    <a16:rowId xmlns:a16="http://schemas.microsoft.com/office/drawing/2014/main" val="4115127940"/>
                  </a:ext>
                </a:extLst>
              </a:tr>
              <a:tr h="790206">
                <a:tc>
                  <a:txBody>
                    <a:bodyPr/>
                    <a:lstStyle/>
                    <a:p>
                      <a:pPr marL="0" marR="0">
                        <a:spcBef>
                          <a:spcPts val="0"/>
                        </a:spcBef>
                        <a:spcAft>
                          <a:spcPts val="0"/>
                        </a:spcAft>
                      </a:pPr>
                      <a:r>
                        <a:rPr lang="en-US" sz="1200" dirty="0">
                          <a:effectLst/>
                        </a:rPr>
                        <a:t>99457</a:t>
                      </a:r>
                      <a:endParaRPr lang="en-US" sz="1200" dirty="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dirty="0">
                          <a:effectLst/>
                        </a:rPr>
                        <a:t>Collection, interpretation of physiologic data, 20 minutes or more per month requiring interactive communication with patient by physician, QHPs, and other clinical staff (professional component)</a:t>
                      </a:r>
                      <a:endParaRPr lang="en-US" sz="1200" dirty="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a:effectLst/>
                        </a:rPr>
                        <a:t>$54</a:t>
                      </a:r>
                      <a:endParaRPr lang="en-US" sz="1200">
                        <a:effectLst/>
                        <a:latin typeface="Calibri" panose="020F0502020204030204" pitchFamily="34" charset="0"/>
                        <a:ea typeface="Calibri" panose="020F0502020204030204" pitchFamily="34" charset="0"/>
                      </a:endParaRPr>
                    </a:p>
                  </a:txBody>
                  <a:tcPr marL="58311" marR="58311" marT="29155" marB="29155" anchor="ctr"/>
                </a:tc>
                <a:tc>
                  <a:txBody>
                    <a:bodyPr/>
                    <a:lstStyle/>
                    <a:p>
                      <a:pPr marL="0" marR="0">
                        <a:spcBef>
                          <a:spcPts val="0"/>
                        </a:spcBef>
                        <a:spcAft>
                          <a:spcPts val="0"/>
                        </a:spcAft>
                      </a:pPr>
                      <a:r>
                        <a:rPr lang="en-US" sz="1200" dirty="0">
                          <a:effectLst/>
                        </a:rPr>
                        <a:t>Jan 1, 2019</a:t>
                      </a:r>
                      <a:endParaRPr lang="en-US" sz="1200" dirty="0">
                        <a:effectLst/>
                        <a:latin typeface="Calibri" panose="020F0502020204030204" pitchFamily="34" charset="0"/>
                        <a:ea typeface="Calibri" panose="020F0502020204030204" pitchFamily="34" charset="0"/>
                      </a:endParaRPr>
                    </a:p>
                  </a:txBody>
                  <a:tcPr marL="58311" marR="58311" marT="29155" marB="29155" anchor="ctr"/>
                </a:tc>
                <a:extLst>
                  <a:ext uri="{0D108BD9-81ED-4DB2-BD59-A6C34878D82A}">
                    <a16:rowId xmlns:a16="http://schemas.microsoft.com/office/drawing/2014/main" val="1415932333"/>
                  </a:ext>
                </a:extLst>
              </a:tr>
            </a:tbl>
          </a:graphicData>
        </a:graphic>
      </p:graphicFrame>
    </p:spTree>
    <p:extLst>
      <p:ext uri="{BB962C8B-B14F-4D97-AF65-F5344CB8AC3E}">
        <p14:creationId xmlns:p14="http://schemas.microsoft.com/office/powerpoint/2010/main" val="2167330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62468-F754-4AE3-8156-9A3E3D5FF103}"/>
              </a:ext>
            </a:extLst>
          </p:cNvPr>
          <p:cNvSpPr>
            <a:spLocks noGrp="1"/>
          </p:cNvSpPr>
          <p:nvPr>
            <p:ph type="title"/>
          </p:nvPr>
        </p:nvSpPr>
        <p:spPr/>
        <p:txBody>
          <a:bodyPr>
            <a:normAutofit fontScale="90000"/>
          </a:bodyPr>
          <a:lstStyle/>
          <a:p>
            <a:r>
              <a:rPr lang="en-US" sz="2700" dirty="0"/>
              <a:t>CY2019 PFS: CPT 99446, 99447, 99449, 99451, 99452</a:t>
            </a:r>
          </a:p>
        </p:txBody>
      </p:sp>
      <p:sp>
        <p:nvSpPr>
          <p:cNvPr id="3" name="Content Placeholder 2">
            <a:extLst>
              <a:ext uri="{FF2B5EF4-FFF2-40B4-BE49-F238E27FC236}">
                <a16:creationId xmlns:a16="http://schemas.microsoft.com/office/drawing/2014/main" id="{64AB0AB3-2576-465E-A014-32BBFC144E71}"/>
              </a:ext>
            </a:extLst>
          </p:cNvPr>
          <p:cNvSpPr>
            <a:spLocks noGrp="1"/>
          </p:cNvSpPr>
          <p:nvPr>
            <p:ph idx="1"/>
          </p:nvPr>
        </p:nvSpPr>
        <p:spPr>
          <a:xfrm>
            <a:off x="1874519" y="1094419"/>
            <a:ext cx="6677527" cy="3535333"/>
          </a:xfrm>
        </p:spPr>
        <p:txBody>
          <a:bodyPr>
            <a:normAutofit fontScale="70000" lnSpcReduction="20000"/>
          </a:bodyPr>
          <a:lstStyle/>
          <a:p>
            <a:pPr>
              <a:lnSpc>
                <a:spcPct val="120000"/>
              </a:lnSpc>
            </a:pPr>
            <a:r>
              <a:rPr lang="en-US" dirty="0"/>
              <a:t>Interprofessional internet consultation (telephone/internet assessment and management service)</a:t>
            </a:r>
          </a:p>
          <a:p>
            <a:pPr lvl="1">
              <a:lnSpc>
                <a:spcPct val="120000"/>
              </a:lnSpc>
            </a:pPr>
            <a:r>
              <a:rPr lang="en-US" dirty="0"/>
              <a:t>CPT 99446 - 5-10 minutes of medical consultative discussion and review (WRVU 0.35)</a:t>
            </a:r>
          </a:p>
          <a:p>
            <a:pPr lvl="1">
              <a:lnSpc>
                <a:spcPct val="120000"/>
              </a:lnSpc>
            </a:pPr>
            <a:r>
              <a:rPr lang="en-US" dirty="0"/>
              <a:t>CPT 99447 - 11-20 minutes of medical consultative discussion and review (WRVU 0.70)</a:t>
            </a:r>
          </a:p>
          <a:p>
            <a:pPr lvl="1">
              <a:lnSpc>
                <a:spcPct val="120000"/>
              </a:lnSpc>
            </a:pPr>
            <a:r>
              <a:rPr lang="en-US" dirty="0"/>
              <a:t>CPT 99448 - 21-30 minutes of medical consultative discussion and review (WRVU 1.05)</a:t>
            </a:r>
          </a:p>
          <a:p>
            <a:pPr lvl="1">
              <a:lnSpc>
                <a:spcPct val="120000"/>
              </a:lnSpc>
            </a:pPr>
            <a:r>
              <a:rPr lang="en-US" dirty="0"/>
              <a:t>CPT 99449 - 31 minutes or more of medical consultative discussion and review (WRVU 1.40)</a:t>
            </a:r>
          </a:p>
          <a:p>
            <a:pPr>
              <a:lnSpc>
                <a:spcPct val="120000"/>
              </a:lnSpc>
            </a:pPr>
            <a:r>
              <a:rPr lang="en-US" dirty="0"/>
              <a:t>Includes a verbal and written report to the patient's treating/requesting physician or other qualified health care professional</a:t>
            </a:r>
          </a:p>
          <a:p>
            <a:pPr>
              <a:lnSpc>
                <a:spcPct val="120000"/>
              </a:lnSpc>
            </a:pPr>
            <a:r>
              <a:rPr lang="en-US" dirty="0"/>
              <a:t>Billing limited to practitioners that can independently bill Medicare for E/M services</a:t>
            </a:r>
          </a:p>
        </p:txBody>
      </p:sp>
    </p:spTree>
    <p:extLst>
      <p:ext uri="{BB962C8B-B14F-4D97-AF65-F5344CB8AC3E}">
        <p14:creationId xmlns:p14="http://schemas.microsoft.com/office/powerpoint/2010/main" val="3662012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62468-F754-4AE3-8156-9A3E3D5FF103}"/>
              </a:ext>
            </a:extLst>
          </p:cNvPr>
          <p:cNvSpPr>
            <a:spLocks noGrp="1"/>
          </p:cNvSpPr>
          <p:nvPr>
            <p:ph type="title"/>
          </p:nvPr>
        </p:nvSpPr>
        <p:spPr/>
        <p:txBody>
          <a:bodyPr>
            <a:normAutofit fontScale="90000"/>
          </a:bodyPr>
          <a:lstStyle/>
          <a:p>
            <a:r>
              <a:rPr lang="en-US" sz="2700" dirty="0"/>
              <a:t>CY2019 PFS: CPT 99446, 99447, 99449, 99451, 99452</a:t>
            </a:r>
          </a:p>
        </p:txBody>
      </p:sp>
      <p:sp>
        <p:nvSpPr>
          <p:cNvPr id="3" name="Content Placeholder 2">
            <a:extLst>
              <a:ext uri="{FF2B5EF4-FFF2-40B4-BE49-F238E27FC236}">
                <a16:creationId xmlns:a16="http://schemas.microsoft.com/office/drawing/2014/main" id="{64AB0AB3-2576-465E-A014-32BBFC144E71}"/>
              </a:ext>
            </a:extLst>
          </p:cNvPr>
          <p:cNvSpPr>
            <a:spLocks noGrp="1"/>
          </p:cNvSpPr>
          <p:nvPr>
            <p:ph idx="1"/>
          </p:nvPr>
        </p:nvSpPr>
        <p:spPr>
          <a:xfrm>
            <a:off x="1874519" y="1094419"/>
            <a:ext cx="6677527" cy="3535333"/>
          </a:xfrm>
        </p:spPr>
        <p:txBody>
          <a:bodyPr>
            <a:normAutofit fontScale="77500" lnSpcReduction="20000"/>
          </a:bodyPr>
          <a:lstStyle/>
          <a:p>
            <a:pPr>
              <a:lnSpc>
                <a:spcPct val="120000"/>
              </a:lnSpc>
            </a:pPr>
            <a:r>
              <a:rPr lang="en-US" dirty="0"/>
              <a:t>Interprofessional internet consultation (telephone/internet/electronic health record)</a:t>
            </a:r>
          </a:p>
          <a:p>
            <a:pPr lvl="1">
              <a:lnSpc>
                <a:spcPct val="120000"/>
              </a:lnSpc>
            </a:pPr>
            <a:r>
              <a:rPr lang="en-US" dirty="0"/>
              <a:t>CPT 99451 - Assessment and management service provided by a consultative physician  (WRVU 0.70)</a:t>
            </a:r>
          </a:p>
          <a:p>
            <a:pPr lvl="2">
              <a:lnSpc>
                <a:spcPct val="120000"/>
              </a:lnSpc>
            </a:pPr>
            <a:r>
              <a:rPr lang="en-US" dirty="0"/>
              <a:t>5 or more minutes of medical consultative time</a:t>
            </a:r>
          </a:p>
          <a:p>
            <a:pPr lvl="1">
              <a:lnSpc>
                <a:spcPct val="120000"/>
              </a:lnSpc>
            </a:pPr>
            <a:r>
              <a:rPr lang="en-US" dirty="0"/>
              <a:t>CPT 99452 - Referral service(s) provided by a treating/requesting physician or qualified health care professional  (WRVU 0.70)</a:t>
            </a:r>
          </a:p>
          <a:p>
            <a:pPr lvl="2">
              <a:lnSpc>
                <a:spcPct val="120000"/>
              </a:lnSpc>
            </a:pPr>
            <a:r>
              <a:rPr lang="en-US" dirty="0"/>
              <a:t>30 minutes</a:t>
            </a:r>
          </a:p>
          <a:p>
            <a:pPr>
              <a:lnSpc>
                <a:spcPct val="120000"/>
              </a:lnSpc>
            </a:pPr>
            <a:r>
              <a:rPr lang="en-US" dirty="0"/>
              <a:t>Includes a verbal and written report to the patient's treating/requesting physician or other qualified health care professional</a:t>
            </a:r>
          </a:p>
          <a:p>
            <a:pPr>
              <a:lnSpc>
                <a:spcPct val="120000"/>
              </a:lnSpc>
            </a:pPr>
            <a:r>
              <a:rPr lang="en-US" dirty="0"/>
              <a:t>Billing limited to practitioners that can independently bill Medicare for E/M services</a:t>
            </a:r>
          </a:p>
        </p:txBody>
      </p:sp>
    </p:spTree>
    <p:extLst>
      <p:ext uri="{BB962C8B-B14F-4D97-AF65-F5344CB8AC3E}">
        <p14:creationId xmlns:p14="http://schemas.microsoft.com/office/powerpoint/2010/main" val="3638412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p:txBody>
          <a:bodyPr>
            <a:normAutofit/>
          </a:bodyPr>
          <a:lstStyle/>
          <a:p>
            <a:r>
              <a:rPr lang="en-US" dirty="0"/>
              <a:t>Medicare Telehealth Services list:</a:t>
            </a:r>
          </a:p>
          <a:p>
            <a:pPr lvl="1"/>
            <a:r>
              <a:rPr lang="en-US" sz="1650" dirty="0"/>
              <a:t>Diagnosis, treatment, or evaluation of acute strokes</a:t>
            </a:r>
          </a:p>
          <a:p>
            <a:pPr lvl="1"/>
            <a:r>
              <a:rPr lang="en-US" sz="1650" dirty="0"/>
              <a:t>Treatment of substance abuse or co-occurring mental health disorders</a:t>
            </a:r>
          </a:p>
          <a:p>
            <a:pPr lvl="1"/>
            <a:r>
              <a:rPr lang="en-US" sz="1650" dirty="0"/>
              <a:t>Clinical assessment for monthly end state renal disease (ESRD)</a:t>
            </a:r>
          </a:p>
          <a:p>
            <a:pPr lvl="1"/>
            <a:endParaRPr lang="en-US" sz="1650" dirty="0"/>
          </a:p>
        </p:txBody>
      </p:sp>
      <p:sp>
        <p:nvSpPr>
          <p:cNvPr id="4" name="Title 1">
            <a:extLst>
              <a:ext uri="{FF2B5EF4-FFF2-40B4-BE49-F238E27FC236}">
                <a16:creationId xmlns:a16="http://schemas.microsoft.com/office/drawing/2014/main" id="{859E9E38-5836-45D9-B462-40176C72F41C}"/>
              </a:ext>
            </a:extLst>
          </p:cNvPr>
          <p:cNvSpPr txBox="1">
            <a:spLocks/>
          </p:cNvSpPr>
          <p:nvPr/>
        </p:nvSpPr>
        <p:spPr>
          <a:xfrm>
            <a:off x="1874519" y="392168"/>
            <a:ext cx="7097843" cy="513088"/>
          </a:xfrm>
          <a:prstGeom prst="rect">
            <a:avLst/>
          </a:prstGeom>
        </p:spPr>
        <p:txBody>
          <a:bodyPr lIns="0" rIns="0" anchor="t">
            <a:normAutofit fontScale="82500" lnSpcReduction="20000"/>
          </a:bodyPr>
          <a:lstStyle>
            <a:lvl1pPr algn="l" defTabSz="457200" rtl="0" eaLnBrk="1" latinLnBrk="0" hangingPunct="1">
              <a:lnSpc>
                <a:spcPct val="80000"/>
              </a:lnSpc>
              <a:spcBef>
                <a:spcPts val="0"/>
              </a:spcBef>
              <a:spcAft>
                <a:spcPts val="0"/>
              </a:spcAft>
              <a:buNone/>
              <a:defRPr sz="2800" b="1" i="0" kern="1200" baseline="0">
                <a:solidFill>
                  <a:srgbClr val="217AA0"/>
                </a:solidFill>
                <a:latin typeface="Verdana"/>
                <a:ea typeface="+mj-ea"/>
                <a:cs typeface="Verdana"/>
              </a:defRPr>
            </a:lvl1pPr>
          </a:lstStyle>
          <a:p>
            <a:r>
              <a:rPr lang="en-US" sz="2700" dirty="0"/>
              <a:t>CY2019 PFS: Medicare Telehealth Services List</a:t>
            </a:r>
          </a:p>
        </p:txBody>
      </p:sp>
    </p:spTree>
    <p:extLst>
      <p:ext uri="{BB962C8B-B14F-4D97-AF65-F5344CB8AC3E}">
        <p14:creationId xmlns:p14="http://schemas.microsoft.com/office/powerpoint/2010/main" val="1247384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normAutofit fontScale="90000"/>
          </a:bodyPr>
          <a:lstStyle/>
          <a:p>
            <a:r>
              <a:rPr lang="en-US" sz="2700" dirty="0"/>
              <a:t>CY2019 PFS: Acute Stroke Treatment</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3258" y="1063845"/>
            <a:ext cx="6770228" cy="2609273"/>
          </a:xfrm>
        </p:spPr>
        <p:txBody>
          <a:bodyPr>
            <a:normAutofit/>
          </a:bodyPr>
          <a:lstStyle/>
          <a:p>
            <a:r>
              <a:rPr lang="en-US" dirty="0"/>
              <a:t>Removes originating site restrictions</a:t>
            </a:r>
          </a:p>
          <a:p>
            <a:pPr lvl="1"/>
            <a:r>
              <a:rPr lang="en-US" sz="1650" dirty="0"/>
              <a:t>Services may be furnished in any hospital, critical access hospital, or mobile stroke unit, or any other site determined appropriate by HHS</a:t>
            </a:r>
          </a:p>
          <a:p>
            <a:pPr lvl="1"/>
            <a:r>
              <a:rPr lang="en-US" sz="1650" dirty="0"/>
              <a:t>Mobile stroke unit provides services to diagnose, evaluate, and/or treat acute stroke symptoms</a:t>
            </a:r>
          </a:p>
        </p:txBody>
      </p:sp>
    </p:spTree>
    <p:extLst>
      <p:ext uri="{BB962C8B-B14F-4D97-AF65-F5344CB8AC3E}">
        <p14:creationId xmlns:p14="http://schemas.microsoft.com/office/powerpoint/2010/main" val="3672109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normAutofit fontScale="90000"/>
          </a:bodyPr>
          <a:lstStyle/>
          <a:p>
            <a:r>
              <a:rPr lang="en-US" sz="2700" dirty="0"/>
              <a:t>CY2019 PFS: Substance Abuse Treatment</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p:txBody>
          <a:bodyPr>
            <a:normAutofit/>
          </a:bodyPr>
          <a:lstStyle/>
          <a:p>
            <a:pPr>
              <a:lnSpc>
                <a:spcPct val="100000"/>
              </a:lnSpc>
            </a:pPr>
            <a:r>
              <a:rPr lang="en-US" dirty="0"/>
              <a:t>Removes geographic requirements for telehealth services furnished on or after 7/1/2019</a:t>
            </a:r>
          </a:p>
          <a:p>
            <a:pPr lvl="1">
              <a:lnSpc>
                <a:spcPct val="100000"/>
              </a:lnSpc>
            </a:pPr>
            <a:r>
              <a:rPr lang="en-US" sz="1650" dirty="0"/>
              <a:t>Individual’s home now a permissible originating site</a:t>
            </a:r>
          </a:p>
          <a:p>
            <a:pPr lvl="2">
              <a:lnSpc>
                <a:spcPct val="100000"/>
              </a:lnSpc>
            </a:pPr>
            <a:r>
              <a:rPr lang="en-US" sz="1500" dirty="0"/>
              <a:t>No originating site fee required in this case</a:t>
            </a:r>
          </a:p>
          <a:p>
            <a:pPr>
              <a:lnSpc>
                <a:spcPct val="100000"/>
              </a:lnSpc>
            </a:pPr>
            <a:r>
              <a:rPr lang="en-US" sz="1950" dirty="0"/>
              <a:t>Practitioner responsible for diagnosis and determining whether telehealth treatment is clinically appropriate</a:t>
            </a:r>
          </a:p>
          <a:p>
            <a:pPr>
              <a:lnSpc>
                <a:spcPct val="100000"/>
              </a:lnSpc>
            </a:pPr>
            <a:r>
              <a:rPr lang="en-US" dirty="0"/>
              <a:t>CMS will provide additional </a:t>
            </a:r>
            <a:r>
              <a:rPr lang="en-US" dirty="0" err="1"/>
              <a:t>subregulatory</a:t>
            </a:r>
            <a:r>
              <a:rPr lang="en-US" dirty="0"/>
              <a:t> guidance</a:t>
            </a:r>
          </a:p>
        </p:txBody>
      </p:sp>
    </p:spTree>
    <p:extLst>
      <p:ext uri="{BB962C8B-B14F-4D97-AF65-F5344CB8AC3E}">
        <p14:creationId xmlns:p14="http://schemas.microsoft.com/office/powerpoint/2010/main" val="3532848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5DFA4-58E2-420C-8C30-F9EE048BA0FE}"/>
              </a:ext>
            </a:extLst>
          </p:cNvPr>
          <p:cNvSpPr>
            <a:spLocks noGrp="1"/>
          </p:cNvSpPr>
          <p:nvPr>
            <p:ph type="title"/>
          </p:nvPr>
        </p:nvSpPr>
        <p:spPr/>
        <p:txBody>
          <a:bodyPr/>
          <a:lstStyle/>
          <a:p>
            <a:r>
              <a:rPr lang="en-US" dirty="0"/>
              <a:t>CY2019 PFS: ESRD</a:t>
            </a:r>
          </a:p>
        </p:txBody>
      </p:sp>
      <p:sp>
        <p:nvSpPr>
          <p:cNvPr id="3" name="Content Placeholder 2">
            <a:extLst>
              <a:ext uri="{FF2B5EF4-FFF2-40B4-BE49-F238E27FC236}">
                <a16:creationId xmlns:a16="http://schemas.microsoft.com/office/drawing/2014/main" id="{DB0941D6-79AD-4AD7-BA20-5FF30CA0DD52}"/>
              </a:ext>
            </a:extLst>
          </p:cNvPr>
          <p:cNvSpPr>
            <a:spLocks noGrp="1"/>
          </p:cNvSpPr>
          <p:nvPr>
            <p:ph idx="1"/>
          </p:nvPr>
        </p:nvSpPr>
        <p:spPr>
          <a:xfrm>
            <a:off x="1873258" y="1063845"/>
            <a:ext cx="6842418" cy="2609273"/>
          </a:xfrm>
        </p:spPr>
        <p:txBody>
          <a:bodyPr/>
          <a:lstStyle/>
          <a:p>
            <a:r>
              <a:rPr lang="en-US" dirty="0"/>
              <a:t>Removes geographic requirements</a:t>
            </a:r>
          </a:p>
          <a:p>
            <a:pPr lvl="1"/>
            <a:r>
              <a:rPr lang="en-US" dirty="0"/>
              <a:t>Individual’s home now a permissible originating site</a:t>
            </a:r>
          </a:p>
          <a:p>
            <a:r>
              <a:rPr lang="en-US" dirty="0"/>
              <a:t>ESRD patients receiving home dialysis may choose to receive monthly telehealth clinical assessments on or after 1/1/2019</a:t>
            </a:r>
          </a:p>
          <a:p>
            <a:pPr lvl="1"/>
            <a:r>
              <a:rPr lang="en-US" dirty="0"/>
              <a:t>Must receive a non-telehealth face-to-face visit on a monthly basis during first three months of home dialysis and at least once every 3 consecutive months thereafter</a:t>
            </a:r>
          </a:p>
          <a:p>
            <a:endParaRPr lang="en-US" dirty="0"/>
          </a:p>
        </p:txBody>
      </p:sp>
    </p:spTree>
    <p:extLst>
      <p:ext uri="{BB962C8B-B14F-4D97-AF65-F5344CB8AC3E}">
        <p14:creationId xmlns:p14="http://schemas.microsoft.com/office/powerpoint/2010/main" val="1045188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Quality Payment Program</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9" y="905256"/>
            <a:ext cx="6821906" cy="3729308"/>
          </a:xfrm>
        </p:spPr>
        <p:txBody>
          <a:bodyPr>
            <a:normAutofit/>
          </a:bodyPr>
          <a:lstStyle/>
          <a:p>
            <a:r>
              <a:rPr lang="en-US" sz="2000" dirty="0"/>
              <a:t>Until 2015, payment increases for Medicare services were set by the Sustainable Growth Rate (SGR) law which capped spending increases according to the growth in the Medicare population. SGR had to be passed by Congress annually. </a:t>
            </a:r>
          </a:p>
          <a:p>
            <a:r>
              <a:rPr lang="en-US" sz="2000" dirty="0"/>
              <a:t>Medicare Access and CHIP Reauthorization Act of 2015 (MACRA) repealed SGR and created the Quality Payment Program (QPP) to “reward high value, high quality Medicare clinicians with payment increases - while at the same time reducing payments to those clinicians who aren’t meeting performance standards.”</a:t>
            </a:r>
          </a:p>
        </p:txBody>
      </p:sp>
    </p:spTree>
    <p:extLst>
      <p:ext uri="{BB962C8B-B14F-4D97-AF65-F5344CB8AC3E}">
        <p14:creationId xmlns:p14="http://schemas.microsoft.com/office/powerpoint/2010/main" val="1799249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Quality Payment Program</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9" y="905256"/>
            <a:ext cx="6821906" cy="3729308"/>
          </a:xfrm>
        </p:spPr>
        <p:txBody>
          <a:bodyPr>
            <a:normAutofit lnSpcReduction="10000"/>
          </a:bodyPr>
          <a:lstStyle/>
          <a:p>
            <a:r>
              <a:rPr lang="en-US" sz="1600" dirty="0"/>
              <a:t>Clinicians have two tracks to choose from in the Quality Payment Program based on their practice size, specialty, location, or patient population:</a:t>
            </a:r>
          </a:p>
          <a:p>
            <a:pPr lvl="1"/>
            <a:r>
              <a:rPr lang="en-US" sz="1600" dirty="0"/>
              <a:t>Merit-based Incentive Payment System (MIPS)</a:t>
            </a:r>
          </a:p>
          <a:p>
            <a:pPr lvl="1"/>
            <a:r>
              <a:rPr lang="en-US" sz="1600" dirty="0"/>
              <a:t>Advanced Alternative Payment Models</a:t>
            </a:r>
            <a:br>
              <a:rPr lang="en-US" sz="1600" dirty="0"/>
            </a:br>
            <a:br>
              <a:rPr lang="en-US" sz="1600" dirty="0"/>
            </a:br>
            <a:br>
              <a:rPr lang="en-US" sz="1600" dirty="0"/>
            </a:br>
            <a:br>
              <a:rPr lang="en-US" sz="1600" dirty="0"/>
            </a:br>
            <a:br>
              <a:rPr lang="en-US" sz="1600" dirty="0"/>
            </a:br>
            <a:br>
              <a:rPr lang="en-US" sz="1600" dirty="0"/>
            </a:br>
            <a:br>
              <a:rPr lang="en-US" sz="1600" dirty="0"/>
            </a:br>
            <a:br>
              <a:rPr lang="en-US" sz="1600" dirty="0"/>
            </a:br>
            <a:br>
              <a:rPr lang="en-US" sz="1600" dirty="0"/>
            </a:br>
            <a:br>
              <a:rPr lang="en-US" sz="1600" dirty="0"/>
            </a:br>
            <a:endParaRPr lang="en-US" sz="1600" dirty="0"/>
          </a:p>
          <a:p>
            <a:r>
              <a:rPr lang="en-US" sz="1600" dirty="0"/>
              <a:t>QPP started on January 1, 2017.</a:t>
            </a:r>
          </a:p>
          <a:p>
            <a:r>
              <a:rPr lang="en-US" sz="1600" dirty="0"/>
              <a:t>More information: </a:t>
            </a:r>
            <a:r>
              <a:rPr lang="en-US" sz="1600" dirty="0">
                <a:hlinkClick r:id="rId2"/>
              </a:rPr>
              <a:t>https://qpp.cms.gov/</a:t>
            </a:r>
            <a:r>
              <a:rPr lang="en-US" sz="1600" dirty="0"/>
              <a:t> </a:t>
            </a:r>
          </a:p>
          <a:p>
            <a:pPr marL="0" indent="0">
              <a:lnSpc>
                <a:spcPct val="100000"/>
              </a:lnSpc>
              <a:buNone/>
            </a:pPr>
            <a:endParaRPr lang="en-US" sz="1650" dirty="0"/>
          </a:p>
        </p:txBody>
      </p:sp>
      <p:pic>
        <p:nvPicPr>
          <p:cNvPr id="5" name="Graphic 4">
            <a:extLst>
              <a:ext uri="{FF2B5EF4-FFF2-40B4-BE49-F238E27FC236}">
                <a16:creationId xmlns:a16="http://schemas.microsoft.com/office/drawing/2014/main" id="{63DFB1A1-C48F-455F-946F-00F3442BF9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66834" y="2161514"/>
            <a:ext cx="3351977" cy="1534640"/>
          </a:xfrm>
          <a:prstGeom prst="rect">
            <a:avLst/>
          </a:prstGeom>
        </p:spPr>
      </p:pic>
    </p:spTree>
    <p:extLst>
      <p:ext uri="{BB962C8B-B14F-4D97-AF65-F5344CB8AC3E}">
        <p14:creationId xmlns:p14="http://schemas.microsoft.com/office/powerpoint/2010/main" val="3019865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Quality Payment Program</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9" y="905256"/>
            <a:ext cx="6821906" cy="3729308"/>
          </a:xfrm>
        </p:spPr>
        <p:txBody>
          <a:bodyPr>
            <a:normAutofit/>
          </a:bodyPr>
          <a:lstStyle/>
          <a:p>
            <a:pPr marL="0" indent="0">
              <a:buNone/>
            </a:pPr>
            <a:r>
              <a:rPr lang="en-US" sz="1600" dirty="0"/>
              <a:t>Merit-based Incentive Payment System (MIPS)</a:t>
            </a:r>
          </a:p>
          <a:p>
            <a:r>
              <a:rPr lang="en-US" sz="1600" dirty="0"/>
              <a:t>Performance measured through the data clinicians report:</a:t>
            </a:r>
          </a:p>
          <a:p>
            <a:pPr lvl="1"/>
            <a:r>
              <a:rPr lang="en-US" sz="1600" dirty="0"/>
              <a:t>Quality</a:t>
            </a:r>
          </a:p>
          <a:p>
            <a:pPr lvl="1"/>
            <a:r>
              <a:rPr lang="en-US" sz="1600" dirty="0"/>
              <a:t>Improvement Activities</a:t>
            </a:r>
          </a:p>
          <a:p>
            <a:pPr lvl="1"/>
            <a:r>
              <a:rPr lang="en-US" sz="1600" dirty="0"/>
              <a:t>Promoting Interoperability </a:t>
            </a:r>
            <a:br>
              <a:rPr lang="en-US" sz="1600" dirty="0"/>
            </a:br>
            <a:r>
              <a:rPr lang="en-US" sz="1600" dirty="0"/>
              <a:t>(formerly Advancing Care </a:t>
            </a:r>
            <a:br>
              <a:rPr lang="en-US" sz="1600" dirty="0"/>
            </a:br>
            <a:r>
              <a:rPr lang="en-US" sz="1600" dirty="0"/>
              <a:t>Information)</a:t>
            </a:r>
            <a:br>
              <a:rPr lang="en-US" sz="1600" dirty="0"/>
            </a:br>
            <a:br>
              <a:rPr lang="en-US" sz="1600" dirty="0"/>
            </a:br>
            <a:br>
              <a:rPr lang="en-US" sz="1600" dirty="0"/>
            </a:br>
            <a:endParaRPr lang="en-US" sz="1600" dirty="0"/>
          </a:p>
          <a:p>
            <a:r>
              <a:rPr lang="en-US" sz="1600" dirty="0"/>
              <a:t>MIPS designed to update and consolidate previous programs, including: Medicare Electronic Health Records (EHR) Incentive Program for Eligible Clinicians, Physician Quality Reporting System (PQRS), and the Value-Based Payment Modifier (VBM).</a:t>
            </a:r>
            <a:endParaRPr lang="en-US" sz="1650" dirty="0"/>
          </a:p>
        </p:txBody>
      </p:sp>
      <p:pic>
        <p:nvPicPr>
          <p:cNvPr id="8" name="Picture 7">
            <a:extLst>
              <a:ext uri="{FF2B5EF4-FFF2-40B4-BE49-F238E27FC236}">
                <a16:creationId xmlns:a16="http://schemas.microsoft.com/office/drawing/2014/main" id="{E45EBF63-DFF4-47BE-A993-E2196450DCE3}"/>
              </a:ext>
            </a:extLst>
          </p:cNvPr>
          <p:cNvPicPr>
            <a:picLocks noChangeAspect="1"/>
          </p:cNvPicPr>
          <p:nvPr/>
        </p:nvPicPr>
        <p:blipFill>
          <a:blip r:embed="rId2"/>
          <a:stretch>
            <a:fillRect/>
          </a:stretch>
        </p:blipFill>
        <p:spPr>
          <a:xfrm>
            <a:off x="5287421" y="1567950"/>
            <a:ext cx="3357563" cy="1628775"/>
          </a:xfrm>
          <a:prstGeom prst="rect">
            <a:avLst/>
          </a:prstGeom>
        </p:spPr>
      </p:pic>
    </p:spTree>
    <p:extLst>
      <p:ext uri="{BB962C8B-B14F-4D97-AF65-F5344CB8AC3E}">
        <p14:creationId xmlns:p14="http://schemas.microsoft.com/office/powerpoint/2010/main" val="3476251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Quality Payment Program</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4519" y="905256"/>
            <a:ext cx="6821906" cy="3729308"/>
          </a:xfrm>
        </p:spPr>
        <p:txBody>
          <a:bodyPr>
            <a:normAutofit/>
          </a:bodyPr>
          <a:lstStyle/>
          <a:p>
            <a:pPr>
              <a:lnSpc>
                <a:spcPct val="100000"/>
              </a:lnSpc>
            </a:pPr>
            <a:r>
              <a:rPr lang="en-US" dirty="0"/>
              <a:t>Improvement Activities (IA) notables:</a:t>
            </a:r>
          </a:p>
          <a:p>
            <a:pPr lvl="1">
              <a:lnSpc>
                <a:spcPct val="100000"/>
              </a:lnSpc>
            </a:pPr>
            <a:r>
              <a:rPr lang="en-US" dirty="0"/>
              <a:t>“Engage Patients and Families </a:t>
            </a:r>
            <a:r>
              <a:rPr lang="en-US" i="1" dirty="0"/>
              <a:t>(using PGHD)</a:t>
            </a:r>
            <a:r>
              <a:rPr lang="en-US" dirty="0"/>
              <a:t> to Guide Improvement in the System of Care” is classified as a "high-weighted" activity</a:t>
            </a:r>
          </a:p>
          <a:p>
            <a:pPr lvl="1">
              <a:lnSpc>
                <a:spcPct val="100000"/>
              </a:lnSpc>
            </a:pPr>
            <a:r>
              <a:rPr lang="en-US" dirty="0"/>
              <a:t>“Use of CEHRT to Capture Patient Reported Outcomes” remains a "medium-weighted" activity</a:t>
            </a:r>
          </a:p>
          <a:p>
            <a:pPr>
              <a:lnSpc>
                <a:spcPct val="100000"/>
              </a:lnSpc>
            </a:pPr>
            <a:r>
              <a:rPr lang="en-US" dirty="0"/>
              <a:t>Advancing Care Information (ACI) Performance Category</a:t>
            </a:r>
          </a:p>
          <a:p>
            <a:pPr lvl="1">
              <a:lnSpc>
                <a:spcPct val="100000"/>
              </a:lnSpc>
            </a:pPr>
            <a:r>
              <a:rPr lang="en-US" sz="1650" dirty="0"/>
              <a:t>10% Bonus for using CEHRT to complete at least one IA </a:t>
            </a:r>
          </a:p>
        </p:txBody>
      </p:sp>
    </p:spTree>
    <p:extLst>
      <p:ext uri="{BB962C8B-B14F-4D97-AF65-F5344CB8AC3E}">
        <p14:creationId xmlns:p14="http://schemas.microsoft.com/office/powerpoint/2010/main" val="3223599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Quality Payment Program</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3258" y="1063845"/>
            <a:ext cx="6861668" cy="3537031"/>
          </a:xfrm>
        </p:spPr>
        <p:txBody>
          <a:bodyPr>
            <a:normAutofit fontScale="47500" lnSpcReduction="20000"/>
          </a:bodyPr>
          <a:lstStyle/>
          <a:p>
            <a:pPr>
              <a:lnSpc>
                <a:spcPct val="120000"/>
              </a:lnSpc>
            </a:pPr>
            <a:r>
              <a:rPr lang="en-US" b="1" i="1" dirty="0"/>
              <a:t>Activity ID, Title: </a:t>
            </a:r>
            <a:r>
              <a:rPr lang="en-US" dirty="0"/>
              <a:t>IA_BE_14, Engage Patients and Families to Guide Improvement in the System of Care </a:t>
            </a:r>
          </a:p>
          <a:p>
            <a:pPr>
              <a:lnSpc>
                <a:spcPct val="120000"/>
              </a:lnSpc>
            </a:pPr>
            <a:r>
              <a:rPr lang="en-US" b="1" i="1" dirty="0"/>
              <a:t>Subcategory: </a:t>
            </a:r>
            <a:r>
              <a:rPr lang="en-US" dirty="0"/>
              <a:t>Beneficiary Engagement </a:t>
            </a:r>
          </a:p>
          <a:p>
            <a:pPr>
              <a:lnSpc>
                <a:spcPct val="120000"/>
              </a:lnSpc>
            </a:pPr>
            <a:r>
              <a:rPr lang="en-US" b="1" i="1" dirty="0"/>
              <a:t>Weighting: </a:t>
            </a:r>
            <a:r>
              <a:rPr lang="en-US" dirty="0"/>
              <a:t>High </a:t>
            </a:r>
          </a:p>
          <a:p>
            <a:pPr>
              <a:lnSpc>
                <a:spcPct val="120000"/>
              </a:lnSpc>
            </a:pPr>
            <a:r>
              <a:rPr lang="en-US" b="1" i="1" dirty="0"/>
              <a:t>Eligibility for Advancing Care Information Bonus: </a:t>
            </a:r>
            <a:r>
              <a:rPr lang="en-US" dirty="0"/>
              <a:t>Yes </a:t>
            </a:r>
          </a:p>
          <a:p>
            <a:pPr>
              <a:lnSpc>
                <a:spcPct val="120000"/>
              </a:lnSpc>
            </a:pPr>
            <a:r>
              <a:rPr lang="en-US" b="1" i="1" dirty="0"/>
              <a:t>Full Activity Description: </a:t>
            </a:r>
            <a:r>
              <a:rPr lang="en-US" dirty="0"/>
              <a:t>Engage patients and families to guide improvement in the system of care by leveraging digital tools for ongoing guidance and assessments outside the encounter, including the collection and use of patient data for return-to-work and patient quality of life improvement. Platforms and devices that collect [PGHD] must do so with an active feedback loop, either providing PGHD in real or near-real time to the care team, or generating clinically endorsed real or near-real time automated feedback to the patient, including patient reported outcomes (PROs). Examples include patient engagement and outcomes tracking platforms, cellular or web-enabled bi-directional systems, and other devices that transmit clinically valid objective and subjective data back to care teams. Because many consumer-grade devices capture PGHD (for example, wellness devices), platforms or devices eligible for this improvement activity must be, at a minimum, endorsed and offered clinically by care teams to patients to automatically send ongoing guidance (one way). Platforms and devices that additionally collect PGHD must do so with an active feedback loop, either providing PGHD in real or near-real time to the care team, or generating clinically endorsed real or near-real time automated feedback to the patient (e.g. automated patient-facing instructions based on glucometer readings). Therefore, unlike passive platforms or devices that may collect but do not transmit PGHD in real or near-real time to clinical care teams, active devices and platforms can inform the patient or the clinical care team in a timely manner of important parameters regarding a patient’s status, adherence, comprehension, and indicators of clinical concern. </a:t>
            </a:r>
          </a:p>
        </p:txBody>
      </p:sp>
    </p:spTree>
    <p:extLst>
      <p:ext uri="{BB962C8B-B14F-4D97-AF65-F5344CB8AC3E}">
        <p14:creationId xmlns:p14="http://schemas.microsoft.com/office/powerpoint/2010/main" val="2489202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93C6-FA33-944B-9CCE-37695F9E989E}"/>
              </a:ext>
            </a:extLst>
          </p:cNvPr>
          <p:cNvSpPr>
            <a:spLocks noGrp="1"/>
          </p:cNvSpPr>
          <p:nvPr>
            <p:ph type="title"/>
          </p:nvPr>
        </p:nvSpPr>
        <p:spPr/>
        <p:txBody>
          <a:bodyPr/>
          <a:lstStyle/>
          <a:p>
            <a:r>
              <a:rPr lang="en-US" sz="2700" dirty="0"/>
              <a:t>Quality Payment Program</a:t>
            </a:r>
          </a:p>
        </p:txBody>
      </p:sp>
      <p:sp>
        <p:nvSpPr>
          <p:cNvPr id="3" name="Content Placeholder 2">
            <a:extLst>
              <a:ext uri="{FF2B5EF4-FFF2-40B4-BE49-F238E27FC236}">
                <a16:creationId xmlns:a16="http://schemas.microsoft.com/office/drawing/2014/main" id="{AE394C92-8A14-F24D-B2CA-81A1445EA19F}"/>
              </a:ext>
            </a:extLst>
          </p:cNvPr>
          <p:cNvSpPr>
            <a:spLocks noGrp="1"/>
          </p:cNvSpPr>
          <p:nvPr>
            <p:ph idx="1"/>
          </p:nvPr>
        </p:nvSpPr>
        <p:spPr>
          <a:xfrm>
            <a:off x="1873258" y="1063845"/>
            <a:ext cx="6775041" cy="3527406"/>
          </a:xfrm>
        </p:spPr>
        <p:txBody>
          <a:bodyPr>
            <a:normAutofit fontScale="92500" lnSpcReduction="10000"/>
          </a:bodyPr>
          <a:lstStyle/>
          <a:p>
            <a:pPr>
              <a:lnSpc>
                <a:spcPct val="100000"/>
              </a:lnSpc>
            </a:pPr>
            <a:r>
              <a:rPr lang="en-US" dirty="0"/>
              <a:t>An Alternative Payment Model (APM) is a payment approach that gives added incentive payments to provide high-quality and cost-efficient care</a:t>
            </a:r>
          </a:p>
          <a:p>
            <a:pPr lvl="1">
              <a:lnSpc>
                <a:spcPct val="100000"/>
              </a:lnSpc>
            </a:pPr>
            <a:r>
              <a:rPr lang="en-US" dirty="0"/>
              <a:t>Approved by both the Physician-Focused Payment Model Technical Advisory Committee (PTAC) &amp; HHS.</a:t>
            </a:r>
          </a:p>
          <a:p>
            <a:pPr lvl="1">
              <a:lnSpc>
                <a:spcPct val="100000"/>
              </a:lnSpc>
            </a:pPr>
            <a:r>
              <a:rPr lang="en-US" dirty="0"/>
              <a:t>APMs can apply to a specific clinical condition, a care episode, or a population.</a:t>
            </a:r>
            <a:endParaRPr lang="en-US" u="sng" dirty="0"/>
          </a:p>
          <a:p>
            <a:pPr>
              <a:lnSpc>
                <a:spcPct val="100000"/>
              </a:lnSpc>
            </a:pPr>
            <a:r>
              <a:rPr lang="en-US" u="sng" dirty="0"/>
              <a:t>Remaining challenges:</a:t>
            </a:r>
          </a:p>
          <a:p>
            <a:pPr lvl="1">
              <a:lnSpc>
                <a:spcPct val="100000"/>
              </a:lnSpc>
            </a:pPr>
            <a:r>
              <a:rPr lang="en-US" dirty="0"/>
              <a:t>Rule text on Alternative Payment Models (APMs) still omits discussion of telehealth/remote monitoring</a:t>
            </a:r>
          </a:p>
          <a:p>
            <a:pPr lvl="1">
              <a:lnSpc>
                <a:spcPct val="100000"/>
              </a:lnSpc>
            </a:pPr>
            <a:r>
              <a:rPr lang="en-US" dirty="0"/>
              <a:t>Lack of development of QPP APMs through PTAC &amp; HHS</a:t>
            </a:r>
          </a:p>
        </p:txBody>
      </p:sp>
    </p:spTree>
    <p:extLst>
      <p:ext uri="{BB962C8B-B14F-4D97-AF65-F5344CB8AC3E}">
        <p14:creationId xmlns:p14="http://schemas.microsoft.com/office/powerpoint/2010/main" val="2034816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8478-897B-4677-9770-A1810BCE37ED}"/>
              </a:ext>
            </a:extLst>
          </p:cNvPr>
          <p:cNvSpPr>
            <a:spLocks noGrp="1"/>
          </p:cNvSpPr>
          <p:nvPr>
            <p:ph type="title"/>
          </p:nvPr>
        </p:nvSpPr>
        <p:spPr/>
        <p:txBody>
          <a:bodyPr>
            <a:normAutofit fontScale="90000"/>
          </a:bodyPr>
          <a:lstStyle/>
          <a:p>
            <a:r>
              <a:rPr lang="en-US" dirty="0"/>
              <a:t>Home Health Prospective Payment System &amp; RPM</a:t>
            </a:r>
          </a:p>
        </p:txBody>
      </p:sp>
      <p:sp>
        <p:nvSpPr>
          <p:cNvPr id="3" name="Content Placeholder 2">
            <a:extLst>
              <a:ext uri="{FF2B5EF4-FFF2-40B4-BE49-F238E27FC236}">
                <a16:creationId xmlns:a16="http://schemas.microsoft.com/office/drawing/2014/main" id="{5B8A0D92-E796-4ED8-8E96-87753ABB33F5}"/>
              </a:ext>
            </a:extLst>
          </p:cNvPr>
          <p:cNvSpPr>
            <a:spLocks noGrp="1"/>
          </p:cNvSpPr>
          <p:nvPr>
            <p:ph idx="1"/>
          </p:nvPr>
        </p:nvSpPr>
        <p:spPr>
          <a:xfrm>
            <a:off x="1874518" y="1150219"/>
            <a:ext cx="6744905" cy="3503596"/>
          </a:xfrm>
        </p:spPr>
        <p:txBody>
          <a:bodyPr>
            <a:noAutofit/>
          </a:bodyPr>
          <a:lstStyle/>
          <a:p>
            <a:pPr>
              <a:lnSpc>
                <a:spcPct val="120000"/>
              </a:lnSpc>
            </a:pPr>
            <a:r>
              <a:rPr lang="en-US" sz="1600" dirty="0"/>
              <a:t>Home health agencies (HHAs) are public, nonprofit or proprietary agencies that provide skilled nursing services and at least one of the following other therapeutic services: physical therapy, speech language pathology, or occupational therapy, medical social services, or home health aide services in a place of residence used as a patient’s home.</a:t>
            </a:r>
          </a:p>
          <a:p>
            <a:pPr>
              <a:lnSpc>
                <a:spcPct val="120000"/>
              </a:lnSpc>
            </a:pPr>
            <a:r>
              <a:rPr lang="en-US" sz="1600" dirty="0"/>
              <a:t>The HHPPS provides HHAs with payment under a retrospective reimbursement system for all Medicare-covered home health services furnished under a plan of care (POC) paid on a reasonable cost basis.</a:t>
            </a:r>
          </a:p>
          <a:p>
            <a:pPr>
              <a:lnSpc>
                <a:spcPct val="120000"/>
              </a:lnSpc>
            </a:pPr>
            <a:r>
              <a:rPr lang="en-US" sz="1600" dirty="0"/>
              <a:t>In 2016, about 3.4 million Medicare beneficiaries received care, and the program spent about $18.1 billion on home health care services.</a:t>
            </a:r>
          </a:p>
        </p:txBody>
      </p:sp>
    </p:spTree>
    <p:extLst>
      <p:ext uri="{BB962C8B-B14F-4D97-AF65-F5344CB8AC3E}">
        <p14:creationId xmlns:p14="http://schemas.microsoft.com/office/powerpoint/2010/main" val="1217028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8478-897B-4677-9770-A1810BCE37ED}"/>
              </a:ext>
            </a:extLst>
          </p:cNvPr>
          <p:cNvSpPr>
            <a:spLocks noGrp="1"/>
          </p:cNvSpPr>
          <p:nvPr>
            <p:ph type="title"/>
          </p:nvPr>
        </p:nvSpPr>
        <p:spPr/>
        <p:txBody>
          <a:bodyPr>
            <a:normAutofit fontScale="90000"/>
          </a:bodyPr>
          <a:lstStyle/>
          <a:p>
            <a:r>
              <a:rPr lang="en-US" dirty="0"/>
              <a:t>Home Health Prospective Payment System &amp; RPM</a:t>
            </a:r>
          </a:p>
        </p:txBody>
      </p:sp>
      <p:sp>
        <p:nvSpPr>
          <p:cNvPr id="3" name="Content Placeholder 2">
            <a:extLst>
              <a:ext uri="{FF2B5EF4-FFF2-40B4-BE49-F238E27FC236}">
                <a16:creationId xmlns:a16="http://schemas.microsoft.com/office/drawing/2014/main" id="{5B8A0D92-E796-4ED8-8E96-87753ABB33F5}"/>
              </a:ext>
            </a:extLst>
          </p:cNvPr>
          <p:cNvSpPr>
            <a:spLocks noGrp="1"/>
          </p:cNvSpPr>
          <p:nvPr>
            <p:ph idx="1"/>
          </p:nvPr>
        </p:nvSpPr>
        <p:spPr>
          <a:xfrm>
            <a:off x="1874519" y="1135781"/>
            <a:ext cx="6826720" cy="3426594"/>
          </a:xfrm>
        </p:spPr>
        <p:txBody>
          <a:bodyPr/>
          <a:lstStyle/>
          <a:p>
            <a:pPr marL="0" indent="0">
              <a:buNone/>
            </a:pPr>
            <a:r>
              <a:rPr lang="en-US" sz="1600" dirty="0"/>
              <a:t>HHPPS rule CMS has amended 42 CFR 409.46 (HHA allowable administrative costs) to include the costs of remote patient monitoring as an allowable HHA operating expense if remote patient monitoring is used by the HHA to augment the care planning process.</a:t>
            </a:r>
          </a:p>
          <a:p>
            <a:pPr marL="0" indent="0">
              <a:buNone/>
            </a:pPr>
            <a:endParaRPr lang="en-US" sz="1600" dirty="0"/>
          </a:p>
          <a:p>
            <a:pPr marL="0" indent="0">
              <a:buNone/>
            </a:pPr>
            <a:r>
              <a:rPr lang="en-US" sz="1600" i="1" dirty="0"/>
              <a:t>§409.46 Allowable administrative costs.</a:t>
            </a:r>
          </a:p>
          <a:p>
            <a:pPr marL="0" indent="0">
              <a:buNone/>
            </a:pPr>
            <a:r>
              <a:rPr lang="en-US" sz="1600" dirty="0"/>
              <a:t>(e) Remote patient monitoring. Remote patient monitoring is defined as the collection of physiologic data (for example, ECG, blood pressure, or glucose monitoring) digitally stored and transmitted by the patient or caregiver or both to the home health agency. If remote patient monitoring is used by the home health agency to augment the care planning process, the costs of the equipment, set-up, and service related to this system are allowable only as administrative costs. Visits to a beneficiary's home for the sole purpose of supplying, connecting, or training the patient on the remote patient monitoring equipment, without the provision of a skilled service are not separately bill. </a:t>
            </a:r>
          </a:p>
        </p:txBody>
      </p:sp>
    </p:spTree>
    <p:extLst>
      <p:ext uri="{BB962C8B-B14F-4D97-AF65-F5344CB8AC3E}">
        <p14:creationId xmlns:p14="http://schemas.microsoft.com/office/powerpoint/2010/main" val="3902419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ACAA4-2337-4D40-A78F-CED60F35088A}"/>
              </a:ext>
            </a:extLst>
          </p:cNvPr>
          <p:cNvSpPr>
            <a:spLocks noGrp="1"/>
          </p:cNvSpPr>
          <p:nvPr>
            <p:ph type="title"/>
          </p:nvPr>
        </p:nvSpPr>
        <p:spPr/>
        <p:txBody>
          <a:bodyPr/>
          <a:lstStyle/>
          <a:p>
            <a:r>
              <a:rPr lang="en-US" dirty="0"/>
              <a:t>2020 and beyond</a:t>
            </a:r>
          </a:p>
        </p:txBody>
      </p:sp>
      <p:pic>
        <p:nvPicPr>
          <p:cNvPr id="7" name="Picture 6">
            <a:extLst>
              <a:ext uri="{FF2B5EF4-FFF2-40B4-BE49-F238E27FC236}">
                <a16:creationId xmlns:a16="http://schemas.microsoft.com/office/drawing/2014/main" id="{6AC1326D-7D83-4DE6-BE82-E26BCA525C1B}"/>
              </a:ext>
            </a:extLst>
          </p:cNvPr>
          <p:cNvPicPr>
            <a:picLocks noChangeAspect="1"/>
          </p:cNvPicPr>
          <p:nvPr/>
        </p:nvPicPr>
        <p:blipFill>
          <a:blip r:embed="rId2"/>
          <a:stretch>
            <a:fillRect/>
          </a:stretch>
        </p:blipFill>
        <p:spPr>
          <a:xfrm>
            <a:off x="2317236" y="1089584"/>
            <a:ext cx="6114495" cy="3439404"/>
          </a:xfrm>
          <a:prstGeom prst="rect">
            <a:avLst/>
          </a:prstGeom>
        </p:spPr>
      </p:pic>
    </p:spTree>
    <p:extLst>
      <p:ext uri="{BB962C8B-B14F-4D97-AF65-F5344CB8AC3E}">
        <p14:creationId xmlns:p14="http://schemas.microsoft.com/office/powerpoint/2010/main" val="33251888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a:spLocks noGrp="1"/>
          </p:cNvSpPr>
          <p:nvPr>
            <p:ph idx="1"/>
          </p:nvPr>
        </p:nvSpPr>
        <p:spPr>
          <a:xfrm>
            <a:off x="1823357" y="926234"/>
            <a:ext cx="7102929" cy="3993635"/>
          </a:xfrm>
        </p:spPr>
        <p:txBody>
          <a:bodyPr>
            <a:noAutofit/>
          </a:bodyPr>
          <a:lstStyle/>
          <a:p>
            <a:pPr marL="285750" indent="-285750">
              <a:lnSpc>
                <a:spcPct val="100000"/>
              </a:lnSpc>
              <a:spcBef>
                <a:spcPts val="0"/>
              </a:spcBef>
              <a:spcAft>
                <a:spcPts val="0"/>
              </a:spcAft>
              <a:buFont typeface="Arial" panose="020B0604020202020204" pitchFamily="34" charset="0"/>
              <a:buChar char="•"/>
            </a:pPr>
            <a:r>
              <a:rPr lang="en-US" sz="2000" u="sng" dirty="0">
                <a:latin typeface="Arial" pitchFamily="34" charset="0"/>
                <a:cs typeface="Arial" pitchFamily="34" charset="0"/>
              </a:rPr>
              <a:t>Contact:</a:t>
            </a:r>
            <a:br>
              <a:rPr lang="en-US" sz="2000" dirty="0">
                <a:latin typeface="Arial" pitchFamily="34" charset="0"/>
                <a:cs typeface="Arial" pitchFamily="34" charset="0"/>
              </a:rPr>
            </a:br>
            <a:r>
              <a:rPr lang="en-US" sz="2000" dirty="0">
                <a:latin typeface="Arial" pitchFamily="34" charset="0"/>
                <a:cs typeface="Arial" pitchFamily="34" charset="0"/>
              </a:rPr>
              <a:t>Brian Scarpelli</a:t>
            </a:r>
            <a:br>
              <a:rPr lang="en-US" sz="2000" dirty="0">
                <a:latin typeface="Arial" pitchFamily="34" charset="0"/>
                <a:cs typeface="Arial" pitchFamily="34" charset="0"/>
              </a:rPr>
            </a:br>
            <a:r>
              <a:rPr lang="en-US" sz="2000" dirty="0">
                <a:latin typeface="Arial" pitchFamily="34" charset="0"/>
                <a:cs typeface="Arial" pitchFamily="34" charset="0"/>
              </a:rPr>
              <a:t>Senior Global Policy Counsel</a:t>
            </a:r>
            <a:br>
              <a:rPr lang="en-US" sz="2000" dirty="0">
                <a:latin typeface="Arial" pitchFamily="34" charset="0"/>
                <a:cs typeface="Arial" pitchFamily="34" charset="0"/>
              </a:rPr>
            </a:br>
            <a:r>
              <a:rPr lang="en-US" sz="2000" dirty="0">
                <a:latin typeface="Arial" pitchFamily="34" charset="0"/>
                <a:cs typeface="Arial" pitchFamily="34" charset="0"/>
              </a:rPr>
              <a:t>517-507-1446 | </a:t>
            </a:r>
            <a:r>
              <a:rPr lang="en-US" sz="2000" dirty="0">
                <a:latin typeface="Arial" pitchFamily="34" charset="0"/>
                <a:cs typeface="Arial" pitchFamily="34" charset="0"/>
                <a:hlinkClick r:id="rId2"/>
              </a:rPr>
              <a:t>bscarpelli@actonline.org</a:t>
            </a:r>
            <a:br>
              <a:rPr lang="en-US" sz="2000" dirty="0">
                <a:latin typeface="Arial" pitchFamily="34" charset="0"/>
                <a:cs typeface="Arial" pitchFamily="34" charset="0"/>
              </a:rPr>
            </a:br>
            <a:r>
              <a:rPr lang="en-US" sz="2000" dirty="0">
                <a:latin typeface="Arial" pitchFamily="34" charset="0"/>
                <a:cs typeface="Arial" pitchFamily="34" charset="0"/>
              </a:rPr>
              <a:t>Connected Health Initiative (</a:t>
            </a:r>
            <a:r>
              <a:rPr lang="en-US" sz="2000" dirty="0">
                <a:latin typeface="Arial" pitchFamily="34" charset="0"/>
                <a:cs typeface="Arial" pitchFamily="34" charset="0"/>
                <a:hlinkClick r:id="rId3"/>
              </a:rPr>
              <a:t>www.connectedhi.com</a:t>
            </a:r>
            <a:r>
              <a:rPr lang="en-US" sz="2000" dirty="0">
                <a:latin typeface="Arial" pitchFamily="34" charset="0"/>
                <a:cs typeface="Arial" pitchFamily="34" charset="0"/>
              </a:rPr>
              <a:t>)</a:t>
            </a:r>
            <a:br>
              <a:rPr lang="en-US" sz="2000" dirty="0">
                <a:latin typeface="Arial" pitchFamily="34" charset="0"/>
                <a:cs typeface="Arial" pitchFamily="34" charset="0"/>
              </a:rPr>
            </a:br>
            <a:r>
              <a:rPr lang="en-US" sz="2000" dirty="0">
                <a:latin typeface="Arial" pitchFamily="34" charset="0"/>
                <a:cs typeface="Arial" pitchFamily="34" charset="0"/>
              </a:rPr>
              <a:t>@</a:t>
            </a:r>
            <a:r>
              <a:rPr lang="en-US" sz="2000" dirty="0" err="1">
                <a:latin typeface="Arial" pitchFamily="34" charset="0"/>
                <a:cs typeface="Arial" pitchFamily="34" charset="0"/>
              </a:rPr>
              <a:t>brianscarpelli</a:t>
            </a:r>
            <a:br>
              <a:rPr lang="en-US" sz="2000" dirty="0">
                <a:latin typeface="Arial" pitchFamily="34" charset="0"/>
                <a:cs typeface="Arial" pitchFamily="34" charset="0"/>
              </a:rPr>
            </a:br>
            <a:r>
              <a:rPr lang="en-US" sz="2000" dirty="0">
                <a:latin typeface="Arial" pitchFamily="34" charset="0"/>
                <a:cs typeface="Arial" pitchFamily="34" charset="0"/>
                <a:hlinkClick r:id="rId4"/>
              </a:rPr>
              <a:t>https://www.linkedin.com/in/brianscarpelli/</a:t>
            </a:r>
            <a:r>
              <a:rPr lang="en-US" sz="2000" dirty="0">
                <a:latin typeface="Arial" pitchFamily="34" charset="0"/>
                <a:cs typeface="Arial" pitchFamily="34" charset="0"/>
              </a:rPr>
              <a:t> </a:t>
            </a:r>
          </a:p>
          <a:p>
            <a:pPr marL="285750" indent="-285750">
              <a:lnSpc>
                <a:spcPct val="100000"/>
              </a:lnSpc>
              <a:spcBef>
                <a:spcPts val="0"/>
              </a:spcBef>
              <a:spcAft>
                <a:spcPts val="0"/>
              </a:spcAft>
              <a:buFont typeface="Arial" panose="020B0604020202020204" pitchFamily="34" charset="0"/>
              <a:buChar char="•"/>
            </a:pPr>
            <a:endParaRPr lang="en-US" sz="2000" dirty="0">
              <a:latin typeface="Arial" pitchFamily="34" charset="0"/>
              <a:cs typeface="Arial" pitchFamily="34" charset="0"/>
            </a:endParaRPr>
          </a:p>
          <a:p>
            <a:pPr marL="285750" indent="-285750">
              <a:lnSpc>
                <a:spcPct val="100000"/>
              </a:lnSpc>
              <a:spcBef>
                <a:spcPts val="0"/>
              </a:spcBef>
              <a:spcAft>
                <a:spcPts val="0"/>
              </a:spcAft>
              <a:buFont typeface="Arial" panose="020B0604020202020204" pitchFamily="34" charset="0"/>
              <a:buChar char="•"/>
            </a:pPr>
            <a:endParaRPr lang="en-US" sz="2000" dirty="0">
              <a:latin typeface="Arial" pitchFamily="34" charset="0"/>
              <a:cs typeface="Arial" pitchFamily="34" charset="0"/>
            </a:endParaRPr>
          </a:p>
          <a:p>
            <a:pPr marL="285750" indent="-285750">
              <a:lnSpc>
                <a:spcPct val="100000"/>
              </a:lnSpc>
              <a:spcBef>
                <a:spcPts val="0"/>
              </a:spcBef>
              <a:spcAft>
                <a:spcPts val="0"/>
              </a:spcAft>
              <a:buFont typeface="Arial" panose="020B0604020202020204" pitchFamily="34" charset="0"/>
              <a:buChar char="•"/>
            </a:pPr>
            <a:endParaRPr lang="en-US" sz="2000" dirty="0">
              <a:latin typeface="Arial" pitchFamily="34" charset="0"/>
              <a:cs typeface="Arial" pitchFamily="34" charset="0"/>
            </a:endParaRPr>
          </a:p>
          <a:p>
            <a:pPr marL="285750" indent="-285750">
              <a:lnSpc>
                <a:spcPct val="100000"/>
              </a:lnSpc>
              <a:spcBef>
                <a:spcPts val="0"/>
              </a:spcBef>
              <a:spcAft>
                <a:spcPts val="0"/>
              </a:spcAft>
              <a:buFont typeface="Arial" panose="020B0604020202020204" pitchFamily="34" charset="0"/>
              <a:buChar char="•"/>
            </a:pPr>
            <a:endParaRPr lang="en-US" sz="2000" dirty="0">
              <a:latin typeface="Arial" pitchFamily="34" charset="0"/>
              <a:cs typeface="Arial" pitchFamily="34" charset="0"/>
            </a:endParaRPr>
          </a:p>
          <a:p>
            <a:pPr marL="285750" indent="-285750">
              <a:lnSpc>
                <a:spcPct val="100000"/>
              </a:lnSpc>
              <a:spcBef>
                <a:spcPts val="0"/>
              </a:spcBef>
              <a:spcAft>
                <a:spcPts val="0"/>
              </a:spcAft>
              <a:buFont typeface="Arial" panose="020B0604020202020204" pitchFamily="34" charset="0"/>
              <a:buChar char="•"/>
            </a:pPr>
            <a:r>
              <a:rPr lang="en-US" sz="2000" dirty="0">
                <a:latin typeface="Arial" pitchFamily="34" charset="0"/>
                <a:cs typeface="Arial" pitchFamily="34" charset="0"/>
              </a:rPr>
              <a:t>Please complete online session evaluation!</a:t>
            </a:r>
          </a:p>
        </p:txBody>
      </p:sp>
      <p:sp>
        <p:nvSpPr>
          <p:cNvPr id="8" name="Title 3">
            <a:extLst>
              <a:ext uri="{FF2B5EF4-FFF2-40B4-BE49-F238E27FC236}">
                <a16:creationId xmlns:a16="http://schemas.microsoft.com/office/drawing/2014/main" id="{49319EE9-CE0A-EF42-9322-FE86DF09AA3C}"/>
              </a:ext>
            </a:extLst>
          </p:cNvPr>
          <p:cNvSpPr txBox="1">
            <a:spLocks/>
          </p:cNvSpPr>
          <p:nvPr/>
        </p:nvSpPr>
        <p:spPr>
          <a:xfrm>
            <a:off x="1823357" y="277586"/>
            <a:ext cx="7201373" cy="647701"/>
          </a:xfrm>
          <a:prstGeom prst="rect">
            <a:avLst/>
          </a:prstGeom>
        </p:spPr>
        <p:txBody>
          <a:bodyPr>
            <a:normAutofit/>
          </a:bodyPr>
          <a:lstStyle>
            <a:lvl1pPr algn="l" defTabSz="457200" rtl="0" eaLnBrk="1" latinLnBrk="0" hangingPunct="1">
              <a:spcBef>
                <a:spcPct val="0"/>
              </a:spcBef>
              <a:buNone/>
              <a:defRPr sz="2800" b="1" i="0" kern="1200">
                <a:solidFill>
                  <a:srgbClr val="7D4E9F"/>
                </a:solidFill>
                <a:latin typeface="Verdana"/>
                <a:ea typeface="+mj-ea"/>
                <a:cs typeface="Verdana"/>
              </a:defRPr>
            </a:lvl1pPr>
          </a:lstStyle>
          <a:p>
            <a:r>
              <a:rPr lang="en-US" sz="3200" dirty="0">
                <a:solidFill>
                  <a:srgbClr val="217AA0"/>
                </a:solidFill>
              </a:rPr>
              <a:t>Questions</a:t>
            </a:r>
            <a:endParaRPr lang="en-US" sz="3000" dirty="0">
              <a:solidFill>
                <a:srgbClr val="217AA0"/>
              </a:solidFill>
            </a:endParaRPr>
          </a:p>
        </p:txBody>
      </p:sp>
      <p:pic>
        <p:nvPicPr>
          <p:cNvPr id="4" name="Picture 3">
            <a:extLst>
              <a:ext uri="{FF2B5EF4-FFF2-40B4-BE49-F238E27FC236}">
                <a16:creationId xmlns:a16="http://schemas.microsoft.com/office/drawing/2014/main" id="{1C736EDF-32CA-4E2A-B994-DC783B8B61C6}"/>
              </a:ext>
            </a:extLst>
          </p:cNvPr>
          <p:cNvPicPr>
            <a:picLocks noChangeAspect="1"/>
          </p:cNvPicPr>
          <p:nvPr/>
        </p:nvPicPr>
        <p:blipFill>
          <a:blip r:embed="rId5"/>
          <a:stretch>
            <a:fillRect/>
          </a:stretch>
        </p:blipFill>
        <p:spPr>
          <a:xfrm>
            <a:off x="2805043" y="3226030"/>
            <a:ext cx="5232775" cy="725141"/>
          </a:xfrm>
          <a:prstGeom prst="rect">
            <a:avLst/>
          </a:prstGeom>
        </p:spPr>
      </p:pic>
    </p:spTree>
    <p:extLst>
      <p:ext uri="{BB962C8B-B14F-4D97-AF65-F5344CB8AC3E}">
        <p14:creationId xmlns:p14="http://schemas.microsoft.com/office/powerpoint/2010/main" val="3250936844"/>
      </p:ext>
    </p:extLst>
  </p:cSld>
  <p:clrMapOvr>
    <a:masterClrMapping/>
  </p:clrMapOvr>
</p:sld>
</file>

<file path=ppt/theme/theme1.xml><?xml version="1.0" encoding="utf-8"?>
<a:theme xmlns:a="http://schemas.openxmlformats.org/drawingml/2006/main" name="Office Theme">
  <a:themeElements>
    <a:clrScheme name="HIMSS">
      <a:dk1>
        <a:srgbClr val="000000"/>
      </a:dk1>
      <a:lt1>
        <a:sysClr val="window" lastClr="FFFFFF"/>
      </a:lt1>
      <a:dk2>
        <a:srgbClr val="8F8F93"/>
      </a:dk2>
      <a:lt2>
        <a:srgbClr val="FFFFFF"/>
      </a:lt2>
      <a:accent1>
        <a:srgbClr val="13547D"/>
      </a:accent1>
      <a:accent2>
        <a:srgbClr val="0C3351"/>
      </a:accent2>
      <a:accent3>
        <a:srgbClr val="1B799F"/>
      </a:accent3>
      <a:accent4>
        <a:srgbClr val="91BAD3"/>
      </a:accent4>
      <a:accent5>
        <a:srgbClr val="414139"/>
      </a:accent5>
      <a:accent6>
        <a:srgbClr val="8F8F93"/>
      </a:accent6>
      <a:hlink>
        <a:srgbClr val="13547D"/>
      </a:hlink>
      <a:folHlink>
        <a:srgbClr val="1B799F"/>
      </a:folHlink>
    </a:clrScheme>
    <a:fontScheme name="Office 2">
      <a:majorFont>
        <a:latin typeface="Proxima Nova Bold"/>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Neue Light"/>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1022</TotalTime>
  <Words>2530</Words>
  <Application>Microsoft Office PowerPoint</Application>
  <PresentationFormat>On-screen Show (16:9)</PresentationFormat>
  <Paragraphs>194</Paragraphs>
  <Slides>34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Helvetica Neue Light</vt:lpstr>
      <vt:lpstr>Verdana</vt:lpstr>
      <vt:lpstr>Office Theme</vt:lpstr>
      <vt:lpstr>Medicare Reimbursement and Connected Health: Where Are We?</vt:lpstr>
      <vt:lpstr>PowerPoint Presentation</vt:lpstr>
      <vt:lpstr>PowerPoint Presentation</vt:lpstr>
      <vt:lpstr>PowerPoint Presentation</vt:lpstr>
      <vt:lpstr>About CHI</vt:lpstr>
      <vt:lpstr>About CHI</vt:lpstr>
      <vt:lpstr>Growing Needs (and Costs) </vt:lpstr>
      <vt:lpstr>Growing Needs (and Costs) </vt:lpstr>
      <vt:lpstr>Connected Health Tech in 21st Century Healthcare Systems</vt:lpstr>
      <vt:lpstr>Medicare Reimbursement – Background and Status Quo</vt:lpstr>
      <vt:lpstr>CY2019 PFS &amp; Digital Health</vt:lpstr>
      <vt:lpstr>CY2019 PFS: HCPCS G2012</vt:lpstr>
      <vt:lpstr>CY2019 PFS: HCPCS G2012</vt:lpstr>
      <vt:lpstr>CY2019 PFS: HCPCS G2010</vt:lpstr>
      <vt:lpstr>CY2019 PFS: HCPCS G2010</vt:lpstr>
      <vt:lpstr>CY2019 PFS: CPT 99453, 99454, and 99457 </vt:lpstr>
      <vt:lpstr>CY2019 PFS: CPT 99453, 99454, and 99457 </vt:lpstr>
      <vt:lpstr>CY2019 PFS: CPT 99453, 99454, and 99457 </vt:lpstr>
      <vt:lpstr>CY2019 PFS: CPT 99446, 99447, 99449, 99451, 99452</vt:lpstr>
      <vt:lpstr>CY2019 PFS: CPT 99446, 99447, 99449, 99451, 99452</vt:lpstr>
      <vt:lpstr>PowerPoint Presentation</vt:lpstr>
      <vt:lpstr>CY2019 PFS: Acute Stroke Treatment</vt:lpstr>
      <vt:lpstr>CY2019 PFS: Substance Abuse Treatment</vt:lpstr>
      <vt:lpstr>CY2019 PFS: ESRD</vt:lpstr>
      <vt:lpstr>Quality Payment Program</vt:lpstr>
      <vt:lpstr>Quality Payment Program</vt:lpstr>
      <vt:lpstr>Quality Payment Program</vt:lpstr>
      <vt:lpstr>Quality Payment Program</vt:lpstr>
      <vt:lpstr>Quality Payment Program</vt:lpstr>
      <vt:lpstr>Quality Payment Program</vt:lpstr>
      <vt:lpstr>Home Health Prospective Payment System &amp; RPM</vt:lpstr>
      <vt:lpstr>Home Health Prospective Payment System &amp; RPM</vt:lpstr>
      <vt:lpstr>2020 and beyond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dc:creator>
  <cp:lastModifiedBy>Brian Scarpelli</cp:lastModifiedBy>
  <cp:revision>130</cp:revision>
  <dcterms:created xsi:type="dcterms:W3CDTF">2013-05-22T16:51:34Z</dcterms:created>
  <dcterms:modified xsi:type="dcterms:W3CDTF">2019-02-13T18:11:11Z</dcterms:modified>
</cp:coreProperties>
</file>